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sldIdLst>
    <p:sldId id="301" r:id="rId5"/>
    <p:sldId id="331" r:id="rId6"/>
    <p:sldId id="332" r:id="rId7"/>
    <p:sldId id="333" r:id="rId8"/>
    <p:sldId id="334" r:id="rId9"/>
    <p:sldId id="335" r:id="rId10"/>
    <p:sldId id="336" r:id="rId11"/>
    <p:sldId id="337" r:id="rId12"/>
    <p:sldId id="339" r:id="rId13"/>
    <p:sldId id="340" r:id="rId14"/>
    <p:sldId id="338" r:id="rId15"/>
    <p:sldId id="330" r:id="rId16"/>
    <p:sldId id="326" r:id="rId17"/>
    <p:sldId id="323" r:id="rId18"/>
    <p:sldId id="324" r:id="rId19"/>
    <p:sldId id="325" r:id="rId20"/>
    <p:sldId id="327" r:id="rId21"/>
    <p:sldId id="328" r:id="rId22"/>
    <p:sldId id="329" r:id="rId23"/>
    <p:sldId id="322" r:id="rId24"/>
    <p:sldId id="311" r:id="rId25"/>
    <p:sldId id="314" r:id="rId26"/>
    <p:sldId id="315" r:id="rId27"/>
    <p:sldId id="312" r:id="rId28"/>
    <p:sldId id="316" r:id="rId29"/>
    <p:sldId id="318" r:id="rId30"/>
    <p:sldId id="313" r:id="rId31"/>
    <p:sldId id="317" r:id="rId32"/>
    <p:sldId id="321" r:id="rId33"/>
    <p:sldId id="320" r:id="rId34"/>
    <p:sldId id="310" r:id="rId35"/>
    <p:sldId id="308" r:id="rId36"/>
    <p:sldId id="300" r:id="rId37"/>
    <p:sldId id="299" r:id="rId38"/>
    <p:sldId id="298" r:id="rId39"/>
    <p:sldId id="297" r:id="rId40"/>
    <p:sldId id="309" r:id="rId41"/>
    <p:sldId id="302" r:id="rId42"/>
    <p:sldId id="303" r:id="rId43"/>
    <p:sldId id="305" r:id="rId44"/>
    <p:sldId id="304" r:id="rId45"/>
    <p:sldId id="307" r:id="rId46"/>
    <p:sldId id="306" r:id="rId47"/>
    <p:sldId id="265" r:id="rId48"/>
    <p:sldId id="287" r:id="rId49"/>
    <p:sldId id="295" r:id="rId50"/>
    <p:sldId id="288" r:id="rId51"/>
    <p:sldId id="289" r:id="rId52"/>
    <p:sldId id="290" r:id="rId53"/>
    <p:sldId id="291" r:id="rId54"/>
    <p:sldId id="296" r:id="rId55"/>
    <p:sldId id="292" r:id="rId56"/>
    <p:sldId id="293" r:id="rId57"/>
    <p:sldId id="29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6F5E-6271-10E0-DCFB-2587EEF413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F0AFC-93CF-08B1-0BDB-7E39AE9487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E4F6CD-5ED8-B6F5-3F74-ED297693BC26}"/>
              </a:ext>
            </a:extLst>
          </p:cNvPr>
          <p:cNvSpPr>
            <a:spLocks noGrp="1"/>
          </p:cNvSpPr>
          <p:nvPr>
            <p:ph type="dt" sz="half" idx="10"/>
          </p:nvPr>
        </p:nvSpPr>
        <p:spPr/>
        <p:txBody>
          <a:bodyPr/>
          <a:lstStyle/>
          <a:p>
            <a:fld id="{9184DA70-C731-4C70-880D-CCD4705E623C}" type="datetime1">
              <a:rPr lang="en-US" smtClean="0"/>
              <a:t>3/22/2023</a:t>
            </a:fld>
            <a:endParaRPr lang="en-US" dirty="0"/>
          </a:p>
        </p:txBody>
      </p:sp>
      <p:sp>
        <p:nvSpPr>
          <p:cNvPr id="5" name="Footer Placeholder 4">
            <a:extLst>
              <a:ext uri="{FF2B5EF4-FFF2-40B4-BE49-F238E27FC236}">
                <a16:creationId xmlns:a16="http://schemas.microsoft.com/office/drawing/2014/main" id="{E5B4FE55-A124-52F9-85A8-8D3C771096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FD85A8-4587-DE66-EE62-F9F25C8CC89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751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CB08-3F7B-EA78-E50B-6680039387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A845C0-FE42-6A6A-D049-5136E3D328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95045F-3F3C-B13C-004A-CE5BCFA7EF35}"/>
              </a:ext>
            </a:extLst>
          </p:cNvPr>
          <p:cNvSpPr>
            <a:spLocks noGrp="1"/>
          </p:cNvSpPr>
          <p:nvPr>
            <p:ph type="dt" sz="half" idx="10"/>
          </p:nvPr>
        </p:nvSpPr>
        <p:spPr/>
        <p:txBody>
          <a:bodyPr/>
          <a:lstStyle/>
          <a:p>
            <a:fld id="{62D6E202-B606-4609-B914-27C9371A1F6D}" type="datetime1">
              <a:rPr lang="en-US" smtClean="0"/>
              <a:t>3/22/2023</a:t>
            </a:fld>
            <a:endParaRPr lang="en-US" dirty="0"/>
          </a:p>
        </p:txBody>
      </p:sp>
      <p:sp>
        <p:nvSpPr>
          <p:cNvPr id="5" name="Footer Placeholder 4">
            <a:extLst>
              <a:ext uri="{FF2B5EF4-FFF2-40B4-BE49-F238E27FC236}">
                <a16:creationId xmlns:a16="http://schemas.microsoft.com/office/drawing/2014/main" id="{FA4E69D0-FF5B-FC62-90A7-51C6FCA74B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660028-6AEC-6823-2E14-CB9347EDED6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80821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7671AF-37B8-E4BA-97DB-E446D71BA1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641980-BAE6-CE19-7A50-DD38297F92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0257C-5B2F-633F-6B15-F6BB67DB47CF}"/>
              </a:ext>
            </a:extLst>
          </p:cNvPr>
          <p:cNvSpPr>
            <a:spLocks noGrp="1"/>
          </p:cNvSpPr>
          <p:nvPr>
            <p:ph type="dt" sz="half" idx="10"/>
          </p:nvPr>
        </p:nvSpPr>
        <p:spPr/>
        <p:txBody>
          <a:bodyPr/>
          <a:lstStyle/>
          <a:p>
            <a:fld id="{62D6E202-B606-4609-B914-27C9371A1F6D}" type="datetime1">
              <a:rPr lang="en-US" smtClean="0"/>
              <a:t>3/22/2023</a:t>
            </a:fld>
            <a:endParaRPr lang="en-US" dirty="0"/>
          </a:p>
        </p:txBody>
      </p:sp>
      <p:sp>
        <p:nvSpPr>
          <p:cNvPr id="5" name="Footer Placeholder 4">
            <a:extLst>
              <a:ext uri="{FF2B5EF4-FFF2-40B4-BE49-F238E27FC236}">
                <a16:creationId xmlns:a16="http://schemas.microsoft.com/office/drawing/2014/main" id="{F5E5AB8A-DD7B-9BFC-D420-352E2A7D83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916B81-F86E-4573-62E7-279A612BD18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851055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DD8D-BC84-C168-C3BD-2E7C068F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3251ED-912A-77D7-F799-AB482E4AE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73F11-13F7-46DF-0EC3-D54286EBE225}"/>
              </a:ext>
            </a:extLst>
          </p:cNvPr>
          <p:cNvSpPr>
            <a:spLocks noGrp="1"/>
          </p:cNvSpPr>
          <p:nvPr>
            <p:ph type="dt" sz="half" idx="10"/>
          </p:nvPr>
        </p:nvSpPr>
        <p:spPr/>
        <p:txBody>
          <a:bodyPr/>
          <a:lstStyle/>
          <a:p>
            <a:fld id="{4BE1D723-8F53-4F53-90B0-1982A396982E}" type="datetime1">
              <a:rPr lang="en-US" smtClean="0"/>
              <a:t>3/22/2023</a:t>
            </a:fld>
            <a:endParaRPr lang="en-US" dirty="0"/>
          </a:p>
        </p:txBody>
      </p:sp>
      <p:sp>
        <p:nvSpPr>
          <p:cNvPr id="5" name="Footer Placeholder 4">
            <a:extLst>
              <a:ext uri="{FF2B5EF4-FFF2-40B4-BE49-F238E27FC236}">
                <a16:creationId xmlns:a16="http://schemas.microsoft.com/office/drawing/2014/main" id="{0471225F-02ED-B7E5-7A3A-9DC8E262D1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240B2D-15F5-BE03-01BA-2DD3A39C2DC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0170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F473-CC19-A1DD-5AB0-2B187C581C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0BC7DB-C866-388D-3E19-461F68E9E5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7B5E78-D262-3538-3AAB-F195796BDBC0}"/>
              </a:ext>
            </a:extLst>
          </p:cNvPr>
          <p:cNvSpPr>
            <a:spLocks noGrp="1"/>
          </p:cNvSpPr>
          <p:nvPr>
            <p:ph type="dt" sz="half" idx="10"/>
          </p:nvPr>
        </p:nvSpPr>
        <p:spPr/>
        <p:txBody>
          <a:bodyPr/>
          <a:lstStyle/>
          <a:p>
            <a:fld id="{97669AF7-7BEB-44E4-9852-375E34362B5B}" type="datetime1">
              <a:rPr lang="en-US" smtClean="0"/>
              <a:t>3/22/2023</a:t>
            </a:fld>
            <a:endParaRPr lang="en-US" dirty="0"/>
          </a:p>
        </p:txBody>
      </p:sp>
      <p:sp>
        <p:nvSpPr>
          <p:cNvPr id="5" name="Footer Placeholder 4">
            <a:extLst>
              <a:ext uri="{FF2B5EF4-FFF2-40B4-BE49-F238E27FC236}">
                <a16:creationId xmlns:a16="http://schemas.microsoft.com/office/drawing/2014/main" id="{89FE0F95-6CBC-B68D-013A-A8EDD4870A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3125A5-61C4-FE66-142F-DA984DB711B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645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71056-E6E6-5DDF-57DF-7FA5C44C72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3494F3-02DA-D04A-B072-CB2A3129F9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C651DF-8999-E0BA-EF00-3F1960990A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33870C-1485-DD62-8FF6-1CCD559289A6}"/>
              </a:ext>
            </a:extLst>
          </p:cNvPr>
          <p:cNvSpPr>
            <a:spLocks noGrp="1"/>
          </p:cNvSpPr>
          <p:nvPr>
            <p:ph type="dt" sz="half" idx="10"/>
          </p:nvPr>
        </p:nvSpPr>
        <p:spPr/>
        <p:txBody>
          <a:bodyPr/>
          <a:lstStyle/>
          <a:p>
            <a:fld id="{BAAAC38D-0552-4C82-B593-E6124DFADBE2}" type="datetime1">
              <a:rPr lang="en-US" smtClean="0"/>
              <a:t>3/22/2023</a:t>
            </a:fld>
            <a:endParaRPr lang="en-US" dirty="0"/>
          </a:p>
        </p:txBody>
      </p:sp>
      <p:sp>
        <p:nvSpPr>
          <p:cNvPr id="6" name="Footer Placeholder 5">
            <a:extLst>
              <a:ext uri="{FF2B5EF4-FFF2-40B4-BE49-F238E27FC236}">
                <a16:creationId xmlns:a16="http://schemas.microsoft.com/office/drawing/2014/main" id="{BD4C07C6-7737-4C03-537B-3F5BFF9ADC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3C6A86-FCEE-A5EC-3027-15BDF5C9260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094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D54D-21A7-3952-E142-44CA1DD722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0552D3-C89B-6314-744C-BB7131B20D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7678CA-4BB5-3A07-7B25-F495D9E1F5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6D4C3C-ECCB-6237-056A-8A3B2CD5A0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1DF0C9-B559-3245-1851-A83E908A34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B2C3C1-687E-38AF-C1B0-E7F0D11C910C}"/>
              </a:ext>
            </a:extLst>
          </p:cNvPr>
          <p:cNvSpPr>
            <a:spLocks noGrp="1"/>
          </p:cNvSpPr>
          <p:nvPr>
            <p:ph type="dt" sz="half" idx="10"/>
          </p:nvPr>
        </p:nvSpPr>
        <p:spPr/>
        <p:txBody>
          <a:bodyPr/>
          <a:lstStyle/>
          <a:p>
            <a:fld id="{D9DF0F1C-5577-4ACB-BB62-DF8F3C494C7E}" type="datetime1">
              <a:rPr lang="en-US" smtClean="0"/>
              <a:t>3/22/2023</a:t>
            </a:fld>
            <a:endParaRPr lang="en-US" dirty="0"/>
          </a:p>
        </p:txBody>
      </p:sp>
      <p:sp>
        <p:nvSpPr>
          <p:cNvPr id="8" name="Footer Placeholder 7">
            <a:extLst>
              <a:ext uri="{FF2B5EF4-FFF2-40B4-BE49-F238E27FC236}">
                <a16:creationId xmlns:a16="http://schemas.microsoft.com/office/drawing/2014/main" id="{EB3EDF14-7547-E141-3E33-2C50DA9710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D545936-FB15-7468-0951-97A34C2B047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805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C119-D191-FEC4-97E7-7673AE968F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9E69F6-E2D5-15D1-EE7E-CDCCC2F36CC8}"/>
              </a:ext>
            </a:extLst>
          </p:cNvPr>
          <p:cNvSpPr>
            <a:spLocks noGrp="1"/>
          </p:cNvSpPr>
          <p:nvPr>
            <p:ph type="dt" sz="half" idx="10"/>
          </p:nvPr>
        </p:nvSpPr>
        <p:spPr/>
        <p:txBody>
          <a:bodyPr/>
          <a:lstStyle/>
          <a:p>
            <a:fld id="{1775B394-D9F9-4F0C-B15D-605F45CB9E9F}" type="datetime1">
              <a:rPr lang="en-US" smtClean="0"/>
              <a:t>3/22/2023</a:t>
            </a:fld>
            <a:endParaRPr lang="en-US" dirty="0"/>
          </a:p>
        </p:txBody>
      </p:sp>
      <p:sp>
        <p:nvSpPr>
          <p:cNvPr id="4" name="Footer Placeholder 3">
            <a:extLst>
              <a:ext uri="{FF2B5EF4-FFF2-40B4-BE49-F238E27FC236}">
                <a16:creationId xmlns:a16="http://schemas.microsoft.com/office/drawing/2014/main" id="{93737A4C-6E0B-4DCE-188C-0492C444C31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DCB75B9-6B42-9CC1-5F0C-ED836428D27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450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1489B5-29B9-A50B-63C5-4716A9C398F8}"/>
              </a:ext>
            </a:extLst>
          </p:cNvPr>
          <p:cNvSpPr>
            <a:spLocks noGrp="1"/>
          </p:cNvSpPr>
          <p:nvPr>
            <p:ph type="dt" sz="half" idx="10"/>
          </p:nvPr>
        </p:nvSpPr>
        <p:spPr/>
        <p:txBody>
          <a:bodyPr/>
          <a:lstStyle/>
          <a:p>
            <a:fld id="{39667345-2558-425A-8533-9BFDBCE15005}" type="datetime1">
              <a:rPr lang="en-US" smtClean="0"/>
              <a:t>3/22/2023</a:t>
            </a:fld>
            <a:endParaRPr lang="en-US" dirty="0"/>
          </a:p>
        </p:txBody>
      </p:sp>
      <p:sp>
        <p:nvSpPr>
          <p:cNvPr id="3" name="Footer Placeholder 2">
            <a:extLst>
              <a:ext uri="{FF2B5EF4-FFF2-40B4-BE49-F238E27FC236}">
                <a16:creationId xmlns:a16="http://schemas.microsoft.com/office/drawing/2014/main" id="{4C3649C5-95B9-A109-FDC9-4DF1118CB20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1E4DE89-C421-C887-E8CF-061498738C2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8203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1B5D-F96C-F65D-916A-0FAE9AB109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42D169-344C-A75F-036C-B6E2135F1F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67B9C5-E9EB-19D2-EBA3-EDDA124765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AB5945-833A-BE22-D28A-FC705B6EFDD6}"/>
              </a:ext>
            </a:extLst>
          </p:cNvPr>
          <p:cNvSpPr>
            <a:spLocks noGrp="1"/>
          </p:cNvSpPr>
          <p:nvPr>
            <p:ph type="dt" sz="half" idx="10"/>
          </p:nvPr>
        </p:nvSpPr>
        <p:spPr/>
        <p:txBody>
          <a:bodyPr/>
          <a:lstStyle/>
          <a:p>
            <a:fld id="{92BEA474-078D-4E9B-9B14-09A87B19DC46}" type="datetime1">
              <a:rPr lang="en-US" smtClean="0"/>
              <a:t>3/22/2023</a:t>
            </a:fld>
            <a:endParaRPr lang="en-US" dirty="0"/>
          </a:p>
        </p:txBody>
      </p:sp>
      <p:sp>
        <p:nvSpPr>
          <p:cNvPr id="6" name="Footer Placeholder 5">
            <a:extLst>
              <a:ext uri="{FF2B5EF4-FFF2-40B4-BE49-F238E27FC236}">
                <a16:creationId xmlns:a16="http://schemas.microsoft.com/office/drawing/2014/main" id="{65CE123C-0E94-0F13-7875-F7B4890EA6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25C5589-9537-90B9-3F31-617D6DABF00A}"/>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89645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D1784-BB79-0DAC-A264-161A4A39C8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68D214-A547-9408-9226-1A9E3230E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374B42-56D7-52F6-7E9B-E07D0A0385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EFDE96-DC48-58D6-CD2F-B3F5CDD408E2}"/>
              </a:ext>
            </a:extLst>
          </p:cNvPr>
          <p:cNvSpPr>
            <a:spLocks noGrp="1"/>
          </p:cNvSpPr>
          <p:nvPr>
            <p:ph type="dt" sz="half" idx="10"/>
          </p:nvPr>
        </p:nvSpPr>
        <p:spPr/>
        <p:txBody>
          <a:bodyPr/>
          <a:lstStyle/>
          <a:p>
            <a:fld id="{4907D986-8816-4272-A432-0437A28A9828}" type="datetime1">
              <a:rPr lang="en-US" smtClean="0"/>
              <a:t>3/22/2023</a:t>
            </a:fld>
            <a:endParaRPr lang="en-US" dirty="0"/>
          </a:p>
        </p:txBody>
      </p:sp>
      <p:sp>
        <p:nvSpPr>
          <p:cNvPr id="6" name="Footer Placeholder 5">
            <a:extLst>
              <a:ext uri="{FF2B5EF4-FFF2-40B4-BE49-F238E27FC236}">
                <a16:creationId xmlns:a16="http://schemas.microsoft.com/office/drawing/2014/main" id="{79C2B5E3-63A3-E579-3BF5-EC897459B822}"/>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20A147C3-4EE9-EA87-2363-E9976187CCB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2001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2EB48C-4F3C-40DD-9B01-8EF9560236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0E3DCB-27E1-B518-D38C-C238CDDD44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8C204E-9C3C-A5E8-366F-76F591D754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3/22/2023</a:t>
            </a:fld>
            <a:endParaRPr lang="en-US" dirty="0"/>
          </a:p>
        </p:txBody>
      </p:sp>
      <p:sp>
        <p:nvSpPr>
          <p:cNvPr id="5" name="Footer Placeholder 4">
            <a:extLst>
              <a:ext uri="{FF2B5EF4-FFF2-40B4-BE49-F238E27FC236}">
                <a16:creationId xmlns:a16="http://schemas.microsoft.com/office/drawing/2014/main" id="{5508215D-5587-AB24-4C2C-C230062B0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5063966-731B-B475-7684-71CB8F9FAB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1603104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apidblue.atlassian.net/browse/SBPE-194"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ucm.sapidblue.in/"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sapidblue.atlassian.net/browse/SBPE-38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nft-company.sapidblue.in/#/" TargetMode="External"/><Relationship Id="rId2" Type="http://schemas.openxmlformats.org/officeDocument/2006/relationships/hyperlink" Target="https://docs.google.com/spreadsheets/d/1zq6_CUfqVjZwpbUpopbr7PMANl4bp4zCEDXANKIOz4E/edit?usp=sharing"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ocs.google.com/presentation/d/1PFE0eg1IuHIzGx_zBInKUydNaXg3D3Q2/edit?usp=sharing&amp;ouid=110779113191049464834&amp;rtpof=true&amp;sd=tru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10.2.2.0:5601/app/hom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676366" y="3561522"/>
            <a:ext cx="3214307" cy="1249415"/>
          </a:xfrm>
        </p:spPr>
        <p:txBody>
          <a:bodyPr anchor="b">
            <a:normAutofit/>
          </a:bodyPr>
          <a:lstStyle/>
          <a:p>
            <a:r>
              <a:rPr lang="en-US" sz="8000" dirty="0">
                <a:solidFill>
                  <a:schemeClr val="bg1"/>
                </a:solidFill>
              </a:rPr>
              <a:t>Testing</a:t>
            </a:r>
          </a:p>
        </p:txBody>
      </p:sp>
      <p:sp>
        <p:nvSpPr>
          <p:cNvPr id="3" name="TextBox 2">
            <a:extLst>
              <a:ext uri="{FF2B5EF4-FFF2-40B4-BE49-F238E27FC236}">
                <a16:creationId xmlns:a16="http://schemas.microsoft.com/office/drawing/2014/main" id="{3EB4F36A-2D09-FDEC-D402-D25DBD15181A}"/>
              </a:ext>
            </a:extLst>
          </p:cNvPr>
          <p:cNvSpPr txBox="1"/>
          <p:nvPr/>
        </p:nvSpPr>
        <p:spPr>
          <a:xfrm>
            <a:off x="9881233" y="4810937"/>
            <a:ext cx="2160104" cy="400110"/>
          </a:xfrm>
          <a:prstGeom prst="rect">
            <a:avLst/>
          </a:prstGeom>
          <a:noFill/>
        </p:spPr>
        <p:txBody>
          <a:bodyPr wrap="square" rtlCol="0">
            <a:spAutoFit/>
          </a:bodyPr>
          <a:lstStyle/>
          <a:p>
            <a:r>
              <a:rPr lang="en-US" sz="2000" dirty="0">
                <a:solidFill>
                  <a:schemeClr val="bg1"/>
                </a:solidFill>
              </a:rPr>
              <a:t>-  Apoorv Gupta</a:t>
            </a:r>
          </a:p>
        </p:txBody>
      </p:sp>
      <p:sp>
        <p:nvSpPr>
          <p:cNvPr id="4" name="TextBox 3">
            <a:extLst>
              <a:ext uri="{FF2B5EF4-FFF2-40B4-BE49-F238E27FC236}">
                <a16:creationId xmlns:a16="http://schemas.microsoft.com/office/drawing/2014/main" id="{276D2DF4-6845-BA75-5765-E7FC9F67BE4F}"/>
              </a:ext>
            </a:extLst>
          </p:cNvPr>
          <p:cNvSpPr txBox="1"/>
          <p:nvPr/>
        </p:nvSpPr>
        <p:spPr>
          <a:xfrm>
            <a:off x="278295" y="596348"/>
            <a:ext cx="3551583" cy="1077218"/>
          </a:xfrm>
          <a:prstGeom prst="rect">
            <a:avLst/>
          </a:prstGeom>
          <a:noFill/>
        </p:spPr>
        <p:txBody>
          <a:bodyPr wrap="square" rtlCol="0">
            <a:spAutoFit/>
          </a:bodyPr>
          <a:lstStyle/>
          <a:p>
            <a:r>
              <a:rPr lang="en-US" sz="3200" b="1" dirty="0">
                <a:solidFill>
                  <a:schemeClr val="bg1"/>
                </a:solidFill>
              </a:rPr>
              <a:t>Work Done till mid March</a:t>
            </a:r>
          </a:p>
        </p:txBody>
      </p:sp>
    </p:spTree>
    <p:extLst>
      <p:ext uri="{BB962C8B-B14F-4D97-AF65-F5344CB8AC3E}">
        <p14:creationId xmlns:p14="http://schemas.microsoft.com/office/powerpoint/2010/main" val="32297169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29C2-00A1-5DD0-D47E-AFF1C6E3EB2C}"/>
              </a:ext>
            </a:extLst>
          </p:cNvPr>
          <p:cNvSpPr>
            <a:spLocks noGrp="1"/>
          </p:cNvSpPr>
          <p:nvPr>
            <p:ph type="title"/>
          </p:nvPr>
        </p:nvSpPr>
        <p:spPr>
          <a:xfrm>
            <a:off x="6838122" y="901148"/>
            <a:ext cx="5141843" cy="947876"/>
          </a:xfrm>
        </p:spPr>
        <p:txBody>
          <a:bodyPr>
            <a:normAutofit fontScale="90000"/>
          </a:bodyPr>
          <a:lstStyle/>
          <a:p>
            <a:r>
              <a:rPr lang="en-US" b="1" u="sng" dirty="0"/>
              <a:t>SapidBlue Website Verification</a:t>
            </a:r>
          </a:p>
        </p:txBody>
      </p:sp>
      <p:pic>
        <p:nvPicPr>
          <p:cNvPr id="5" name="Content Placeholder 4">
            <a:extLst>
              <a:ext uri="{FF2B5EF4-FFF2-40B4-BE49-F238E27FC236}">
                <a16:creationId xmlns:a16="http://schemas.microsoft.com/office/drawing/2014/main" id="{6F5C2E80-535C-8AFF-0D10-8AEE39EBA9DE}"/>
              </a:ext>
            </a:extLst>
          </p:cNvPr>
          <p:cNvPicPr>
            <a:picLocks noGrp="1" noChangeAspect="1"/>
          </p:cNvPicPr>
          <p:nvPr>
            <p:ph idx="1"/>
          </p:nvPr>
        </p:nvPicPr>
        <p:blipFill rotWithShape="1">
          <a:blip r:embed="rId2"/>
          <a:srcRect l="4966" t="11950" r="6851" b="26529"/>
          <a:stretch/>
        </p:blipFill>
        <p:spPr>
          <a:xfrm>
            <a:off x="13254" y="0"/>
            <a:ext cx="6188765" cy="3180522"/>
          </a:xfrm>
        </p:spPr>
      </p:pic>
      <p:pic>
        <p:nvPicPr>
          <p:cNvPr id="9" name="Picture 8">
            <a:extLst>
              <a:ext uri="{FF2B5EF4-FFF2-40B4-BE49-F238E27FC236}">
                <a16:creationId xmlns:a16="http://schemas.microsoft.com/office/drawing/2014/main" id="{FF17712B-EA8D-0C89-6A21-C4C2FFFA6F06}"/>
              </a:ext>
            </a:extLst>
          </p:cNvPr>
          <p:cNvPicPr>
            <a:picLocks noChangeAspect="1"/>
          </p:cNvPicPr>
          <p:nvPr/>
        </p:nvPicPr>
        <p:blipFill rotWithShape="1">
          <a:blip r:embed="rId3"/>
          <a:srcRect l="11522" t="23175" r="13261" b="7032"/>
          <a:stretch/>
        </p:blipFill>
        <p:spPr>
          <a:xfrm>
            <a:off x="5065889" y="3147391"/>
            <a:ext cx="7112857" cy="3710609"/>
          </a:xfrm>
          <a:prstGeom prst="rect">
            <a:avLst/>
          </a:prstGeom>
        </p:spPr>
      </p:pic>
    </p:spTree>
    <p:extLst>
      <p:ext uri="{BB962C8B-B14F-4D97-AF65-F5344CB8AC3E}">
        <p14:creationId xmlns:p14="http://schemas.microsoft.com/office/powerpoint/2010/main" val="3382307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D957-D781-6529-6657-A21D07D57870}"/>
              </a:ext>
            </a:extLst>
          </p:cNvPr>
          <p:cNvSpPr>
            <a:spLocks noGrp="1"/>
          </p:cNvSpPr>
          <p:nvPr>
            <p:ph type="title"/>
          </p:nvPr>
        </p:nvSpPr>
        <p:spPr>
          <a:xfrm>
            <a:off x="3535679" y="2703621"/>
            <a:ext cx="10058400" cy="1450757"/>
          </a:xfrm>
        </p:spPr>
        <p:txBody>
          <a:bodyPr>
            <a:normAutofit/>
          </a:bodyPr>
          <a:lstStyle/>
          <a:p>
            <a:r>
              <a:rPr lang="en-US" sz="7200" dirty="0"/>
              <a:t>THANK YOU</a:t>
            </a:r>
          </a:p>
        </p:txBody>
      </p:sp>
    </p:spTree>
    <p:extLst>
      <p:ext uri="{BB962C8B-B14F-4D97-AF65-F5344CB8AC3E}">
        <p14:creationId xmlns:p14="http://schemas.microsoft.com/office/powerpoint/2010/main" val="359096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676366" y="3429000"/>
            <a:ext cx="3214307" cy="1249415"/>
          </a:xfrm>
        </p:spPr>
        <p:txBody>
          <a:bodyPr anchor="b">
            <a:normAutofit/>
          </a:bodyPr>
          <a:lstStyle/>
          <a:p>
            <a:r>
              <a:rPr lang="en-US" sz="8000" dirty="0">
                <a:solidFill>
                  <a:schemeClr val="bg1"/>
                </a:solidFill>
              </a:rPr>
              <a:t>Testing</a:t>
            </a:r>
          </a:p>
        </p:txBody>
      </p:sp>
      <p:sp>
        <p:nvSpPr>
          <p:cNvPr id="3" name="TextBox 2">
            <a:extLst>
              <a:ext uri="{FF2B5EF4-FFF2-40B4-BE49-F238E27FC236}">
                <a16:creationId xmlns:a16="http://schemas.microsoft.com/office/drawing/2014/main" id="{3EB4F36A-2D09-FDEC-D402-D25DBD15181A}"/>
              </a:ext>
            </a:extLst>
          </p:cNvPr>
          <p:cNvSpPr txBox="1"/>
          <p:nvPr/>
        </p:nvSpPr>
        <p:spPr>
          <a:xfrm>
            <a:off x="10031896" y="4678415"/>
            <a:ext cx="2160104" cy="369332"/>
          </a:xfrm>
          <a:prstGeom prst="rect">
            <a:avLst/>
          </a:prstGeom>
          <a:noFill/>
        </p:spPr>
        <p:txBody>
          <a:bodyPr wrap="square" rtlCol="0">
            <a:spAutoFit/>
          </a:bodyPr>
          <a:lstStyle/>
          <a:p>
            <a:r>
              <a:rPr lang="en-US" dirty="0">
                <a:solidFill>
                  <a:schemeClr val="bg1"/>
                </a:solidFill>
              </a:rPr>
              <a:t>-  Apoorv Gupta</a:t>
            </a:r>
          </a:p>
        </p:txBody>
      </p:sp>
      <p:sp>
        <p:nvSpPr>
          <p:cNvPr id="4" name="TextBox 3">
            <a:extLst>
              <a:ext uri="{FF2B5EF4-FFF2-40B4-BE49-F238E27FC236}">
                <a16:creationId xmlns:a16="http://schemas.microsoft.com/office/drawing/2014/main" id="{276D2DF4-6845-BA75-5765-E7FC9F67BE4F}"/>
              </a:ext>
            </a:extLst>
          </p:cNvPr>
          <p:cNvSpPr txBox="1"/>
          <p:nvPr/>
        </p:nvSpPr>
        <p:spPr>
          <a:xfrm>
            <a:off x="278295" y="596348"/>
            <a:ext cx="3127513" cy="954107"/>
          </a:xfrm>
          <a:prstGeom prst="rect">
            <a:avLst/>
          </a:prstGeom>
          <a:noFill/>
        </p:spPr>
        <p:txBody>
          <a:bodyPr wrap="square" rtlCol="0">
            <a:spAutoFit/>
          </a:bodyPr>
          <a:lstStyle/>
          <a:p>
            <a:r>
              <a:rPr lang="en-US" sz="2800" b="1" dirty="0">
                <a:solidFill>
                  <a:schemeClr val="bg1"/>
                </a:solidFill>
              </a:rPr>
              <a:t>Work Done till mid December</a:t>
            </a:r>
          </a:p>
        </p:txBody>
      </p:sp>
    </p:spTree>
    <p:extLst>
      <p:ext uri="{BB962C8B-B14F-4D97-AF65-F5344CB8AC3E}">
        <p14:creationId xmlns:p14="http://schemas.microsoft.com/office/powerpoint/2010/main" val="365107324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070C6-5D02-F876-CABC-0BCC92E65481}"/>
              </a:ext>
            </a:extLst>
          </p:cNvPr>
          <p:cNvSpPr>
            <a:spLocks noGrp="1"/>
          </p:cNvSpPr>
          <p:nvPr>
            <p:ph type="title"/>
          </p:nvPr>
        </p:nvSpPr>
        <p:spPr>
          <a:xfrm>
            <a:off x="566645" y="457889"/>
            <a:ext cx="10515600" cy="1325563"/>
          </a:xfrm>
        </p:spPr>
        <p:txBody>
          <a:bodyPr/>
          <a:lstStyle/>
          <a:p>
            <a:r>
              <a:rPr lang="en-US" b="1" u="sng" dirty="0"/>
              <a:t>Feedback - </a:t>
            </a:r>
          </a:p>
        </p:txBody>
      </p:sp>
      <p:pic>
        <p:nvPicPr>
          <p:cNvPr id="9" name="Content Placeholder 8">
            <a:extLst>
              <a:ext uri="{FF2B5EF4-FFF2-40B4-BE49-F238E27FC236}">
                <a16:creationId xmlns:a16="http://schemas.microsoft.com/office/drawing/2014/main" id="{8D82877C-F359-755C-FDBA-A92245DEDC7A}"/>
              </a:ext>
            </a:extLst>
          </p:cNvPr>
          <p:cNvPicPr>
            <a:picLocks noGrp="1" noChangeAspect="1"/>
          </p:cNvPicPr>
          <p:nvPr>
            <p:ph idx="1"/>
          </p:nvPr>
        </p:nvPicPr>
        <p:blipFill>
          <a:blip r:embed="rId2"/>
          <a:stretch>
            <a:fillRect/>
          </a:stretch>
        </p:blipFill>
        <p:spPr>
          <a:xfrm>
            <a:off x="566645" y="2451652"/>
            <a:ext cx="11145159" cy="2840674"/>
          </a:xfrm>
        </p:spPr>
      </p:pic>
    </p:spTree>
    <p:extLst>
      <p:ext uri="{BB962C8B-B14F-4D97-AF65-F5344CB8AC3E}">
        <p14:creationId xmlns:p14="http://schemas.microsoft.com/office/powerpoint/2010/main" val="209210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B7A9-00A7-90EC-2CE8-EA5F85FF9521}"/>
              </a:ext>
            </a:extLst>
          </p:cNvPr>
          <p:cNvSpPr>
            <a:spLocks noGrp="1"/>
          </p:cNvSpPr>
          <p:nvPr>
            <p:ph type="title"/>
          </p:nvPr>
        </p:nvSpPr>
        <p:spPr>
          <a:xfrm>
            <a:off x="838200" y="643420"/>
            <a:ext cx="10515600" cy="1325563"/>
          </a:xfrm>
        </p:spPr>
        <p:txBody>
          <a:bodyPr/>
          <a:lstStyle/>
          <a:p>
            <a:r>
              <a:rPr lang="en-US" sz="4400" b="1" u="sng" dirty="0"/>
              <a:t>Mobile App Testing -</a:t>
            </a:r>
            <a:endParaRPr lang="en-US" dirty="0"/>
          </a:p>
        </p:txBody>
      </p:sp>
      <p:sp>
        <p:nvSpPr>
          <p:cNvPr id="3" name="Content Placeholder 2">
            <a:extLst>
              <a:ext uri="{FF2B5EF4-FFF2-40B4-BE49-F238E27FC236}">
                <a16:creationId xmlns:a16="http://schemas.microsoft.com/office/drawing/2014/main" id="{4FB4290C-297F-7A2A-B016-A4C6B23A0660}"/>
              </a:ext>
            </a:extLst>
          </p:cNvPr>
          <p:cNvSpPr>
            <a:spLocks noGrp="1"/>
          </p:cNvSpPr>
          <p:nvPr>
            <p:ph idx="1"/>
          </p:nvPr>
        </p:nvSpPr>
        <p:spPr>
          <a:xfrm>
            <a:off x="838200" y="2372138"/>
            <a:ext cx="10515600" cy="4175885"/>
          </a:xfrm>
        </p:spPr>
        <p:txBody>
          <a:bodyPr>
            <a:normAutofit fontScale="85000" lnSpcReduction="10000"/>
          </a:bodyPr>
          <a:lstStyle/>
          <a:p>
            <a:pPr>
              <a:lnSpc>
                <a:spcPct val="150000"/>
              </a:lnSpc>
            </a:pPr>
            <a:r>
              <a:rPr lang="en-US" dirty="0"/>
              <a:t>I did it on Android and iOS device both.</a:t>
            </a:r>
          </a:p>
          <a:p>
            <a:pPr>
              <a:lnSpc>
                <a:spcPct val="150000"/>
              </a:lnSpc>
            </a:pPr>
            <a:r>
              <a:rPr lang="en-US" dirty="0"/>
              <a:t>There are some bugs left like on android permission and QR scanning.</a:t>
            </a:r>
          </a:p>
          <a:p>
            <a:pPr>
              <a:lnSpc>
                <a:spcPct val="150000"/>
              </a:lnSpc>
            </a:pPr>
            <a:r>
              <a:rPr lang="en-US" dirty="0"/>
              <a:t>I tested </a:t>
            </a:r>
            <a:r>
              <a:rPr lang="en-US" sz="2800" dirty="0"/>
              <a:t>Sign up, Log in, update, pay to consumer module and utility module.</a:t>
            </a:r>
          </a:p>
          <a:p>
            <a:pPr>
              <a:lnSpc>
                <a:spcPct val="150000"/>
              </a:lnSpc>
            </a:pPr>
            <a:r>
              <a:rPr lang="en-US" dirty="0"/>
              <a:t>Now, I also tested on dark mode settings.</a:t>
            </a:r>
          </a:p>
          <a:p>
            <a:pPr>
              <a:lnSpc>
                <a:spcPct val="150000"/>
              </a:lnSpc>
            </a:pPr>
            <a:r>
              <a:rPr lang="en-US" sz="2800" dirty="0"/>
              <a:t>Now, Display size setting is currently on work, finding issue from developer side.</a:t>
            </a:r>
          </a:p>
          <a:p>
            <a:endParaRPr lang="en-US" dirty="0"/>
          </a:p>
        </p:txBody>
      </p:sp>
    </p:spTree>
    <p:extLst>
      <p:ext uri="{BB962C8B-B14F-4D97-AF65-F5344CB8AC3E}">
        <p14:creationId xmlns:p14="http://schemas.microsoft.com/office/powerpoint/2010/main" val="2902220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1B68-5368-EDB7-0F9F-2791B35F1D19}"/>
              </a:ext>
            </a:extLst>
          </p:cNvPr>
          <p:cNvSpPr>
            <a:spLocks noGrp="1"/>
          </p:cNvSpPr>
          <p:nvPr>
            <p:ph type="title"/>
          </p:nvPr>
        </p:nvSpPr>
        <p:spPr>
          <a:xfrm>
            <a:off x="838200" y="126585"/>
            <a:ext cx="10515600" cy="1325563"/>
          </a:xfrm>
        </p:spPr>
        <p:txBody>
          <a:bodyPr/>
          <a:lstStyle/>
          <a:p>
            <a:r>
              <a:rPr lang="en-US" b="1" u="sng" dirty="0"/>
              <a:t>GLIMPSE-</a:t>
            </a:r>
          </a:p>
        </p:txBody>
      </p:sp>
      <p:pic>
        <p:nvPicPr>
          <p:cNvPr id="5" name="Content Placeholder 4">
            <a:extLst>
              <a:ext uri="{FF2B5EF4-FFF2-40B4-BE49-F238E27FC236}">
                <a16:creationId xmlns:a16="http://schemas.microsoft.com/office/drawing/2014/main" id="{705AD6C2-0311-66A0-5AC2-488505C15B33}"/>
              </a:ext>
            </a:extLst>
          </p:cNvPr>
          <p:cNvPicPr>
            <a:picLocks noGrp="1" noChangeAspect="1"/>
          </p:cNvPicPr>
          <p:nvPr>
            <p:ph idx="1"/>
          </p:nvPr>
        </p:nvPicPr>
        <p:blipFill>
          <a:blip r:embed="rId2"/>
          <a:stretch>
            <a:fillRect/>
          </a:stretch>
        </p:blipFill>
        <p:spPr>
          <a:xfrm>
            <a:off x="1010478" y="1690688"/>
            <a:ext cx="2300177" cy="4554434"/>
          </a:xfrm>
        </p:spPr>
      </p:pic>
      <p:pic>
        <p:nvPicPr>
          <p:cNvPr id="7" name="Picture 6">
            <a:extLst>
              <a:ext uri="{FF2B5EF4-FFF2-40B4-BE49-F238E27FC236}">
                <a16:creationId xmlns:a16="http://schemas.microsoft.com/office/drawing/2014/main" id="{13FD2D67-FE8B-9D6C-1069-5690FACBE2A9}"/>
              </a:ext>
            </a:extLst>
          </p:cNvPr>
          <p:cNvPicPr>
            <a:picLocks noChangeAspect="1"/>
          </p:cNvPicPr>
          <p:nvPr/>
        </p:nvPicPr>
        <p:blipFill>
          <a:blip r:embed="rId3"/>
          <a:stretch>
            <a:fillRect/>
          </a:stretch>
        </p:blipFill>
        <p:spPr>
          <a:xfrm>
            <a:off x="4849051" y="1690688"/>
            <a:ext cx="2493898" cy="4554434"/>
          </a:xfrm>
          <a:prstGeom prst="rect">
            <a:avLst/>
          </a:prstGeom>
        </p:spPr>
      </p:pic>
      <p:pic>
        <p:nvPicPr>
          <p:cNvPr id="9" name="Picture 8">
            <a:extLst>
              <a:ext uri="{FF2B5EF4-FFF2-40B4-BE49-F238E27FC236}">
                <a16:creationId xmlns:a16="http://schemas.microsoft.com/office/drawing/2014/main" id="{1FBDF703-99FB-4122-2FC3-9B65723DA2AD}"/>
              </a:ext>
            </a:extLst>
          </p:cNvPr>
          <p:cNvPicPr>
            <a:picLocks noChangeAspect="1"/>
          </p:cNvPicPr>
          <p:nvPr/>
        </p:nvPicPr>
        <p:blipFill>
          <a:blip r:embed="rId4"/>
          <a:stretch>
            <a:fillRect/>
          </a:stretch>
        </p:blipFill>
        <p:spPr>
          <a:xfrm>
            <a:off x="8687018" y="1666496"/>
            <a:ext cx="2377973" cy="4578626"/>
          </a:xfrm>
          <a:prstGeom prst="rect">
            <a:avLst/>
          </a:prstGeom>
        </p:spPr>
      </p:pic>
    </p:spTree>
    <p:extLst>
      <p:ext uri="{BB962C8B-B14F-4D97-AF65-F5344CB8AC3E}">
        <p14:creationId xmlns:p14="http://schemas.microsoft.com/office/powerpoint/2010/main" val="3784051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28BA-D313-B3DF-F960-042E10EEB6E8}"/>
              </a:ext>
            </a:extLst>
          </p:cNvPr>
          <p:cNvSpPr>
            <a:spLocks noGrp="1"/>
          </p:cNvSpPr>
          <p:nvPr>
            <p:ph type="title"/>
          </p:nvPr>
        </p:nvSpPr>
        <p:spPr>
          <a:xfrm>
            <a:off x="705679" y="232603"/>
            <a:ext cx="10515600" cy="1325563"/>
          </a:xfrm>
        </p:spPr>
        <p:txBody>
          <a:bodyPr/>
          <a:lstStyle/>
          <a:p>
            <a:r>
              <a:rPr lang="en-US" sz="4400" b="1" u="sng" dirty="0"/>
              <a:t>Web Application Testing   (UCM Backoffice)</a:t>
            </a:r>
            <a:endParaRPr lang="en-US" dirty="0"/>
          </a:p>
        </p:txBody>
      </p:sp>
      <p:sp>
        <p:nvSpPr>
          <p:cNvPr id="3" name="Content Placeholder 2">
            <a:extLst>
              <a:ext uri="{FF2B5EF4-FFF2-40B4-BE49-F238E27FC236}">
                <a16:creationId xmlns:a16="http://schemas.microsoft.com/office/drawing/2014/main" id="{66713534-AB96-A3B6-553A-177A30F123DF}"/>
              </a:ext>
            </a:extLst>
          </p:cNvPr>
          <p:cNvSpPr>
            <a:spLocks noGrp="1"/>
          </p:cNvSpPr>
          <p:nvPr>
            <p:ph idx="1"/>
          </p:nvPr>
        </p:nvSpPr>
        <p:spPr>
          <a:xfrm>
            <a:off x="838200" y="2011154"/>
            <a:ext cx="10515600" cy="4351338"/>
          </a:xfrm>
        </p:spPr>
        <p:txBody>
          <a:bodyPr>
            <a:normAutofit fontScale="92500"/>
          </a:bodyPr>
          <a:lstStyle/>
          <a:p>
            <a:r>
              <a:rPr lang="en-US" dirty="0"/>
              <a:t>I tested on Front-end.</a:t>
            </a:r>
          </a:p>
          <a:p>
            <a:r>
              <a:rPr lang="en-US" dirty="0"/>
              <a:t>I tested Users, Consumers, some of Payment and Communication modules.</a:t>
            </a:r>
          </a:p>
          <a:p>
            <a:r>
              <a:rPr lang="en-US" dirty="0"/>
              <a:t>I also check logs to check whether the issue coming from backend or from frontend or Nose.</a:t>
            </a:r>
          </a:p>
          <a:p>
            <a:r>
              <a:rPr lang="en-US" dirty="0"/>
              <a:t>Ex- today there was an error on ‘Search Consumer’ module, which was ‘Invalid JSON found’, then I checked logs, so it was coming from Node side.</a:t>
            </a:r>
          </a:p>
          <a:p>
            <a:r>
              <a:rPr lang="en-US" dirty="0"/>
              <a:t>There are some bugs left, like mobile no. field limit is hardcoded, search filter is not working properly and in P.C(1) screen username has ‘LIKE’ query, which is coming from ‘userSearch’ api.</a:t>
            </a:r>
          </a:p>
        </p:txBody>
      </p:sp>
    </p:spTree>
    <p:extLst>
      <p:ext uri="{BB962C8B-B14F-4D97-AF65-F5344CB8AC3E}">
        <p14:creationId xmlns:p14="http://schemas.microsoft.com/office/powerpoint/2010/main" val="3662679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504303-E6D8-1B70-D157-BA1784D0FAA5}"/>
              </a:ext>
            </a:extLst>
          </p:cNvPr>
          <p:cNvPicPr>
            <a:picLocks noGrp="1" noChangeAspect="1"/>
          </p:cNvPicPr>
          <p:nvPr>
            <p:ph idx="1"/>
          </p:nvPr>
        </p:nvPicPr>
        <p:blipFill rotWithShape="1">
          <a:blip r:embed="rId2"/>
          <a:srcRect l="19954" t="14285" r="7003" b="26745"/>
          <a:stretch/>
        </p:blipFill>
        <p:spPr>
          <a:xfrm>
            <a:off x="-318051" y="0"/>
            <a:ext cx="6533321" cy="3392557"/>
          </a:xfrm>
        </p:spPr>
      </p:pic>
      <p:pic>
        <p:nvPicPr>
          <p:cNvPr id="7" name="Picture 6">
            <a:extLst>
              <a:ext uri="{FF2B5EF4-FFF2-40B4-BE49-F238E27FC236}">
                <a16:creationId xmlns:a16="http://schemas.microsoft.com/office/drawing/2014/main" id="{2293BDE4-0497-A649-AAFA-08FFCE2644F2}"/>
              </a:ext>
            </a:extLst>
          </p:cNvPr>
          <p:cNvPicPr>
            <a:picLocks noChangeAspect="1"/>
          </p:cNvPicPr>
          <p:nvPr/>
        </p:nvPicPr>
        <p:blipFill rotWithShape="1">
          <a:blip r:embed="rId3"/>
          <a:srcRect l="25761" t="19309" r="14674" b="8385"/>
          <a:stretch/>
        </p:blipFill>
        <p:spPr>
          <a:xfrm>
            <a:off x="6400800" y="-297545"/>
            <a:ext cx="5406887" cy="3690102"/>
          </a:xfrm>
          <a:prstGeom prst="rect">
            <a:avLst/>
          </a:prstGeom>
        </p:spPr>
      </p:pic>
      <p:pic>
        <p:nvPicPr>
          <p:cNvPr id="9" name="Picture 8">
            <a:extLst>
              <a:ext uri="{FF2B5EF4-FFF2-40B4-BE49-F238E27FC236}">
                <a16:creationId xmlns:a16="http://schemas.microsoft.com/office/drawing/2014/main" id="{99ACB2A2-F497-806A-7B18-8BE7135FB1AB}"/>
              </a:ext>
            </a:extLst>
          </p:cNvPr>
          <p:cNvPicPr>
            <a:picLocks noChangeAspect="1"/>
          </p:cNvPicPr>
          <p:nvPr/>
        </p:nvPicPr>
        <p:blipFill rotWithShape="1">
          <a:blip r:embed="rId4"/>
          <a:srcRect t="28975" r="18152" b="17279"/>
          <a:stretch/>
        </p:blipFill>
        <p:spPr>
          <a:xfrm>
            <a:off x="172277" y="3429000"/>
            <a:ext cx="9978887" cy="3684104"/>
          </a:xfrm>
          <a:prstGeom prst="rect">
            <a:avLst/>
          </a:prstGeom>
        </p:spPr>
      </p:pic>
    </p:spTree>
    <p:extLst>
      <p:ext uri="{BB962C8B-B14F-4D97-AF65-F5344CB8AC3E}">
        <p14:creationId xmlns:p14="http://schemas.microsoft.com/office/powerpoint/2010/main" val="787291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359D7-86F9-AAC5-DB7A-0D30DC94CB29}"/>
              </a:ext>
            </a:extLst>
          </p:cNvPr>
          <p:cNvSpPr>
            <a:spLocks noGrp="1"/>
          </p:cNvSpPr>
          <p:nvPr>
            <p:ph type="title"/>
          </p:nvPr>
        </p:nvSpPr>
        <p:spPr/>
        <p:txBody>
          <a:bodyPr/>
          <a:lstStyle/>
          <a:p>
            <a:r>
              <a:rPr lang="en-US" dirty="0"/>
              <a:t>More Working……</a:t>
            </a:r>
          </a:p>
        </p:txBody>
      </p:sp>
      <p:sp>
        <p:nvSpPr>
          <p:cNvPr id="3" name="Content Placeholder 2">
            <a:extLst>
              <a:ext uri="{FF2B5EF4-FFF2-40B4-BE49-F238E27FC236}">
                <a16:creationId xmlns:a16="http://schemas.microsoft.com/office/drawing/2014/main" id="{F004E6F3-F505-5A04-7AD3-D0AA1E6A5736}"/>
              </a:ext>
            </a:extLst>
          </p:cNvPr>
          <p:cNvSpPr>
            <a:spLocks noGrp="1"/>
          </p:cNvSpPr>
          <p:nvPr>
            <p:ph idx="1"/>
          </p:nvPr>
        </p:nvSpPr>
        <p:spPr>
          <a:xfrm>
            <a:off x="838200" y="2141537"/>
            <a:ext cx="10515600" cy="4351338"/>
          </a:xfrm>
        </p:spPr>
        <p:txBody>
          <a:bodyPr/>
          <a:lstStyle/>
          <a:p>
            <a:pPr>
              <a:lnSpc>
                <a:spcPct val="150000"/>
              </a:lnSpc>
            </a:pPr>
            <a:r>
              <a:rPr lang="en-US" dirty="0"/>
              <a:t>Python Automation (BDD framework)  [Self-Learning]</a:t>
            </a:r>
          </a:p>
          <a:p>
            <a:pPr>
              <a:lnSpc>
                <a:spcPct val="150000"/>
              </a:lnSpc>
            </a:pPr>
            <a:r>
              <a:rPr lang="en-US" dirty="0"/>
              <a:t>Katalon studio (mobile app, api and web-testing, database connectivity[for validation])</a:t>
            </a:r>
          </a:p>
          <a:p>
            <a:pPr>
              <a:lnSpc>
                <a:spcPct val="150000"/>
              </a:lnSpc>
            </a:pPr>
            <a:r>
              <a:rPr lang="en-US" dirty="0"/>
              <a:t>Postman capturing request for mobile app.</a:t>
            </a:r>
          </a:p>
        </p:txBody>
      </p:sp>
    </p:spTree>
    <p:extLst>
      <p:ext uri="{BB962C8B-B14F-4D97-AF65-F5344CB8AC3E}">
        <p14:creationId xmlns:p14="http://schemas.microsoft.com/office/powerpoint/2010/main" val="2764969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D957-D781-6529-6657-A21D07D57870}"/>
              </a:ext>
            </a:extLst>
          </p:cNvPr>
          <p:cNvSpPr>
            <a:spLocks noGrp="1"/>
          </p:cNvSpPr>
          <p:nvPr>
            <p:ph type="title"/>
          </p:nvPr>
        </p:nvSpPr>
        <p:spPr>
          <a:xfrm>
            <a:off x="3535679" y="2703621"/>
            <a:ext cx="10058400" cy="1450757"/>
          </a:xfrm>
        </p:spPr>
        <p:txBody>
          <a:bodyPr>
            <a:normAutofit/>
          </a:bodyPr>
          <a:lstStyle/>
          <a:p>
            <a:r>
              <a:rPr lang="en-US" sz="7200" dirty="0"/>
              <a:t>THANK YOU</a:t>
            </a:r>
          </a:p>
        </p:txBody>
      </p:sp>
    </p:spTree>
    <p:extLst>
      <p:ext uri="{BB962C8B-B14F-4D97-AF65-F5344CB8AC3E}">
        <p14:creationId xmlns:p14="http://schemas.microsoft.com/office/powerpoint/2010/main" val="266419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66D88-7020-BBA8-F5D7-7FE104B611AC}"/>
              </a:ext>
            </a:extLst>
          </p:cNvPr>
          <p:cNvSpPr>
            <a:spLocks noGrp="1"/>
          </p:cNvSpPr>
          <p:nvPr>
            <p:ph type="title"/>
          </p:nvPr>
        </p:nvSpPr>
        <p:spPr>
          <a:xfrm>
            <a:off x="0" y="-214009"/>
            <a:ext cx="6749374" cy="1325563"/>
          </a:xfrm>
        </p:spPr>
        <p:txBody>
          <a:bodyPr>
            <a:normAutofit/>
          </a:bodyPr>
          <a:lstStyle/>
          <a:p>
            <a:r>
              <a:rPr lang="en-US" sz="3200" b="1" u="sng" dirty="0"/>
              <a:t>Capturing HTTPS Request in Postman - </a:t>
            </a:r>
          </a:p>
        </p:txBody>
      </p:sp>
      <p:sp>
        <p:nvSpPr>
          <p:cNvPr id="3" name="Content Placeholder 2">
            <a:extLst>
              <a:ext uri="{FF2B5EF4-FFF2-40B4-BE49-F238E27FC236}">
                <a16:creationId xmlns:a16="http://schemas.microsoft.com/office/drawing/2014/main" id="{26DC60EE-3D9E-64BD-9868-8FFFFF49A42D}"/>
              </a:ext>
            </a:extLst>
          </p:cNvPr>
          <p:cNvSpPr>
            <a:spLocks noGrp="1"/>
          </p:cNvSpPr>
          <p:nvPr>
            <p:ph idx="1"/>
          </p:nvPr>
        </p:nvSpPr>
        <p:spPr>
          <a:xfrm>
            <a:off x="0" y="1253331"/>
            <a:ext cx="5737698" cy="4351338"/>
          </a:xfrm>
        </p:spPr>
        <p:txBody>
          <a:bodyPr>
            <a:normAutofit lnSpcReduction="10000"/>
          </a:bodyPr>
          <a:lstStyle/>
          <a:p>
            <a:r>
              <a:rPr lang="en-US" dirty="0"/>
              <a:t>Install CA certificate, to capture HTTPS request through proxy server.</a:t>
            </a:r>
          </a:p>
          <a:p>
            <a:endParaRPr lang="en-US" dirty="0"/>
          </a:p>
          <a:p>
            <a:r>
              <a:rPr lang="en-US" dirty="0"/>
              <a:t>Create ‘</a:t>
            </a:r>
            <a:r>
              <a:rPr lang="en-US" b="0" i="1" dirty="0">
                <a:solidFill>
                  <a:srgbClr val="292929"/>
                </a:solidFill>
                <a:effectLst/>
                <a:latin typeface="source-serif-pro"/>
              </a:rPr>
              <a:t>network_security_config.xml’ </a:t>
            </a:r>
            <a:r>
              <a:rPr lang="en-US" dirty="0">
                <a:solidFill>
                  <a:srgbClr val="292929"/>
                </a:solidFill>
                <a:latin typeface="source-serif-pro"/>
              </a:rPr>
              <a:t>file in ‘</a:t>
            </a:r>
            <a:r>
              <a:rPr lang="en-US" b="0" i="0" dirty="0">
                <a:solidFill>
                  <a:srgbClr val="292929"/>
                </a:solidFill>
                <a:effectLst/>
                <a:latin typeface="source-serif-pro"/>
              </a:rPr>
              <a:t>AndroidManifest.xml’.</a:t>
            </a:r>
          </a:p>
          <a:p>
            <a:endParaRPr lang="en-US" dirty="0">
              <a:solidFill>
                <a:srgbClr val="292929"/>
              </a:solidFill>
              <a:latin typeface="source-serif-pro"/>
            </a:endParaRPr>
          </a:p>
          <a:p>
            <a:r>
              <a:rPr lang="en-US" dirty="0">
                <a:solidFill>
                  <a:srgbClr val="292929"/>
                </a:solidFill>
                <a:latin typeface="source-serif-pro"/>
              </a:rPr>
              <a:t>It will capture HTTPS request and create collection in postman with headers, params and body data.</a:t>
            </a:r>
            <a:endParaRPr lang="en-US" dirty="0"/>
          </a:p>
        </p:txBody>
      </p:sp>
      <p:pic>
        <p:nvPicPr>
          <p:cNvPr id="8" name="Picture 7">
            <a:extLst>
              <a:ext uri="{FF2B5EF4-FFF2-40B4-BE49-F238E27FC236}">
                <a16:creationId xmlns:a16="http://schemas.microsoft.com/office/drawing/2014/main" id="{F698EE42-E1AA-3248-E9BE-8D94070846B9}"/>
              </a:ext>
            </a:extLst>
          </p:cNvPr>
          <p:cNvPicPr>
            <a:picLocks noChangeAspect="1"/>
          </p:cNvPicPr>
          <p:nvPr/>
        </p:nvPicPr>
        <p:blipFill rotWithShape="1">
          <a:blip r:embed="rId2"/>
          <a:srcRect l="27501" t="10996" r="1086" b="9159"/>
          <a:stretch/>
        </p:blipFill>
        <p:spPr>
          <a:xfrm>
            <a:off x="5571601" y="2107097"/>
            <a:ext cx="6703930" cy="4293704"/>
          </a:xfrm>
          <a:prstGeom prst="rect">
            <a:avLst/>
          </a:prstGeom>
        </p:spPr>
      </p:pic>
    </p:spTree>
    <p:extLst>
      <p:ext uri="{BB962C8B-B14F-4D97-AF65-F5344CB8AC3E}">
        <p14:creationId xmlns:p14="http://schemas.microsoft.com/office/powerpoint/2010/main" val="3295171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3127512"/>
            <a:ext cx="3214307" cy="1249415"/>
          </a:xfrm>
        </p:spPr>
        <p:txBody>
          <a:bodyPr anchor="b">
            <a:normAutofit/>
          </a:bodyPr>
          <a:lstStyle/>
          <a:p>
            <a:r>
              <a:rPr lang="en-US" sz="8000" dirty="0">
                <a:solidFill>
                  <a:schemeClr val="tx1"/>
                </a:solidFill>
              </a:rPr>
              <a:t>Testing</a:t>
            </a:r>
          </a:p>
        </p:txBody>
      </p:sp>
      <p:sp>
        <p:nvSpPr>
          <p:cNvPr id="3" name="TextBox 2">
            <a:extLst>
              <a:ext uri="{FF2B5EF4-FFF2-40B4-BE49-F238E27FC236}">
                <a16:creationId xmlns:a16="http://schemas.microsoft.com/office/drawing/2014/main" id="{3EB4F36A-2D09-FDEC-D402-D25DBD15181A}"/>
              </a:ext>
            </a:extLst>
          </p:cNvPr>
          <p:cNvSpPr txBox="1"/>
          <p:nvPr/>
        </p:nvSpPr>
        <p:spPr>
          <a:xfrm>
            <a:off x="9730569" y="4866690"/>
            <a:ext cx="2160104" cy="369332"/>
          </a:xfrm>
          <a:prstGeom prst="rect">
            <a:avLst/>
          </a:prstGeom>
          <a:noFill/>
        </p:spPr>
        <p:txBody>
          <a:bodyPr wrap="square" rtlCol="0">
            <a:spAutoFit/>
          </a:bodyPr>
          <a:lstStyle/>
          <a:p>
            <a:r>
              <a:rPr lang="en-US" dirty="0"/>
              <a:t>-  Apoorv Gupta</a:t>
            </a:r>
          </a:p>
        </p:txBody>
      </p:sp>
      <p:sp>
        <p:nvSpPr>
          <p:cNvPr id="4" name="TextBox 3">
            <a:extLst>
              <a:ext uri="{FF2B5EF4-FFF2-40B4-BE49-F238E27FC236}">
                <a16:creationId xmlns:a16="http://schemas.microsoft.com/office/drawing/2014/main" id="{276D2DF4-6845-BA75-5765-E7FC9F67BE4F}"/>
              </a:ext>
            </a:extLst>
          </p:cNvPr>
          <p:cNvSpPr txBox="1"/>
          <p:nvPr/>
        </p:nvSpPr>
        <p:spPr>
          <a:xfrm>
            <a:off x="278295" y="596348"/>
            <a:ext cx="3127513" cy="954107"/>
          </a:xfrm>
          <a:prstGeom prst="rect">
            <a:avLst/>
          </a:prstGeom>
          <a:noFill/>
        </p:spPr>
        <p:txBody>
          <a:bodyPr wrap="square" rtlCol="0">
            <a:spAutoFit/>
          </a:bodyPr>
          <a:lstStyle/>
          <a:p>
            <a:r>
              <a:rPr lang="en-US" sz="2800" b="1" dirty="0"/>
              <a:t>Work Done till mid November</a:t>
            </a:r>
          </a:p>
        </p:txBody>
      </p:sp>
    </p:spTree>
    <p:extLst>
      <p:ext uri="{BB962C8B-B14F-4D97-AF65-F5344CB8AC3E}">
        <p14:creationId xmlns:p14="http://schemas.microsoft.com/office/powerpoint/2010/main" val="278973932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AD7D-3299-88AC-E6E4-7ECB53C0B8AA}"/>
              </a:ext>
            </a:extLst>
          </p:cNvPr>
          <p:cNvSpPr>
            <a:spLocks noGrp="1"/>
          </p:cNvSpPr>
          <p:nvPr>
            <p:ph type="title"/>
          </p:nvPr>
        </p:nvSpPr>
        <p:spPr>
          <a:xfrm>
            <a:off x="611257" y="569844"/>
            <a:ext cx="5590760" cy="1603513"/>
          </a:xfrm>
        </p:spPr>
        <p:txBody>
          <a:bodyPr>
            <a:normAutofit/>
          </a:bodyPr>
          <a:lstStyle/>
          <a:p>
            <a:r>
              <a:rPr lang="en-US" sz="5400" b="1" u="sng" dirty="0"/>
              <a:t>Mobile App Testing</a:t>
            </a:r>
          </a:p>
        </p:txBody>
      </p:sp>
      <p:sp>
        <p:nvSpPr>
          <p:cNvPr id="12" name="TextBox 11">
            <a:extLst>
              <a:ext uri="{FF2B5EF4-FFF2-40B4-BE49-F238E27FC236}">
                <a16:creationId xmlns:a16="http://schemas.microsoft.com/office/drawing/2014/main" id="{5D467D63-C7B7-28DA-EA1D-F06617711C6D}"/>
              </a:ext>
            </a:extLst>
          </p:cNvPr>
          <p:cNvSpPr txBox="1"/>
          <p:nvPr/>
        </p:nvSpPr>
        <p:spPr>
          <a:xfrm>
            <a:off x="611257" y="2796785"/>
            <a:ext cx="10969486" cy="22510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I have done functionality testing as well as UI testing also.</a:t>
            </a:r>
          </a:p>
          <a:p>
            <a:pPr marL="285750" indent="-285750">
              <a:lnSpc>
                <a:spcPct val="150000"/>
              </a:lnSpc>
              <a:buFont typeface="Arial" panose="020B0604020202020204" pitchFamily="34" charset="0"/>
              <a:buChar char="•"/>
            </a:pPr>
            <a:r>
              <a:rPr lang="en-US" sz="2400" dirty="0"/>
              <a:t>I did this on both Android and iOS device.</a:t>
            </a:r>
          </a:p>
          <a:p>
            <a:pPr marL="285750" indent="-285750">
              <a:lnSpc>
                <a:spcPct val="150000"/>
              </a:lnSpc>
              <a:buFont typeface="Arial" panose="020B0604020202020204" pitchFamily="34" charset="0"/>
              <a:buChar char="•"/>
            </a:pPr>
            <a:r>
              <a:rPr lang="en-US" sz="2400" dirty="0"/>
              <a:t>I have tested Sign up, Log in, update, pay to consumer module.</a:t>
            </a:r>
          </a:p>
          <a:p>
            <a:pPr marL="285750" indent="-285750">
              <a:lnSpc>
                <a:spcPct val="150000"/>
              </a:lnSpc>
              <a:buFont typeface="Arial" panose="020B0604020202020204" pitchFamily="34" charset="0"/>
              <a:buChar char="•"/>
            </a:pPr>
            <a:r>
              <a:rPr lang="en-US" sz="2400" dirty="0"/>
              <a:t>I checked error logs of that specific service, to know the error cause.</a:t>
            </a:r>
          </a:p>
        </p:txBody>
      </p:sp>
    </p:spTree>
    <p:extLst>
      <p:ext uri="{BB962C8B-B14F-4D97-AF65-F5344CB8AC3E}">
        <p14:creationId xmlns:p14="http://schemas.microsoft.com/office/powerpoint/2010/main" val="2417651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8A6ECF6-D5F0-7159-99B9-09B71C2D381E}"/>
              </a:ext>
            </a:extLst>
          </p:cNvPr>
          <p:cNvPicPr>
            <a:picLocks noGrp="1" noChangeAspect="1"/>
          </p:cNvPicPr>
          <p:nvPr>
            <p:ph idx="1"/>
          </p:nvPr>
        </p:nvPicPr>
        <p:blipFill>
          <a:blip r:embed="rId2"/>
          <a:stretch>
            <a:fillRect/>
          </a:stretch>
        </p:blipFill>
        <p:spPr>
          <a:xfrm>
            <a:off x="747408" y="781879"/>
            <a:ext cx="10697183" cy="5909778"/>
          </a:xfrm>
          <a:prstGeom prst="rect">
            <a:avLst/>
          </a:prstGeom>
        </p:spPr>
      </p:pic>
      <p:sp>
        <p:nvSpPr>
          <p:cNvPr id="5" name="Content Placeholder 10">
            <a:extLst>
              <a:ext uri="{FF2B5EF4-FFF2-40B4-BE49-F238E27FC236}">
                <a16:creationId xmlns:a16="http://schemas.microsoft.com/office/drawing/2014/main" id="{D5402DF2-D841-F6AC-30CC-B23ACA33CA9B}"/>
              </a:ext>
            </a:extLst>
          </p:cNvPr>
          <p:cNvSpPr>
            <a:spLocks noGrp="1"/>
          </p:cNvSpPr>
          <p:nvPr>
            <p:ph type="title"/>
          </p:nvPr>
        </p:nvSpPr>
        <p:spPr>
          <a:xfrm>
            <a:off x="122583" y="166343"/>
            <a:ext cx="5032513" cy="615536"/>
          </a:xfrm>
        </p:spPr>
        <p:txBody>
          <a:bodyPr>
            <a:normAutofit fontScale="90000"/>
          </a:bodyPr>
          <a:lstStyle/>
          <a:p>
            <a:pPr marL="0" indent="0">
              <a:buNone/>
            </a:pPr>
            <a:r>
              <a:rPr lang="en-US" dirty="0">
                <a:hlinkClick r:id="rId3"/>
              </a:rPr>
              <a:t>Consumer app bugs</a:t>
            </a:r>
            <a:endParaRPr lang="en-US" dirty="0"/>
          </a:p>
        </p:txBody>
      </p:sp>
    </p:spTree>
    <p:extLst>
      <p:ext uri="{BB962C8B-B14F-4D97-AF65-F5344CB8AC3E}">
        <p14:creationId xmlns:p14="http://schemas.microsoft.com/office/powerpoint/2010/main" val="2653412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BE4D261-7962-B42B-A2C3-7BB0BDE97F29}"/>
              </a:ext>
            </a:extLst>
          </p:cNvPr>
          <p:cNvPicPr>
            <a:picLocks noGrp="1" noChangeAspect="1"/>
          </p:cNvPicPr>
          <p:nvPr>
            <p:ph idx="1"/>
          </p:nvPr>
        </p:nvPicPr>
        <p:blipFill rotWithShape="1">
          <a:blip r:embed="rId2"/>
          <a:srcRect l="39918" t="13404" r="39792" b="5580"/>
          <a:stretch/>
        </p:blipFill>
        <p:spPr>
          <a:xfrm>
            <a:off x="0" y="479900"/>
            <a:ext cx="2796211" cy="5271543"/>
          </a:xfrm>
        </p:spPr>
      </p:pic>
      <p:sp>
        <p:nvSpPr>
          <p:cNvPr id="9" name="TextBox 8">
            <a:extLst>
              <a:ext uri="{FF2B5EF4-FFF2-40B4-BE49-F238E27FC236}">
                <a16:creationId xmlns:a16="http://schemas.microsoft.com/office/drawing/2014/main" id="{83F03B07-90AD-BB55-7ECC-7E9159F7299D}"/>
              </a:ext>
            </a:extLst>
          </p:cNvPr>
          <p:cNvSpPr txBox="1"/>
          <p:nvPr/>
        </p:nvSpPr>
        <p:spPr>
          <a:xfrm>
            <a:off x="0" y="6008767"/>
            <a:ext cx="2796210" cy="369332"/>
          </a:xfrm>
          <a:prstGeom prst="rect">
            <a:avLst/>
          </a:prstGeom>
          <a:noFill/>
        </p:spPr>
        <p:txBody>
          <a:bodyPr wrap="square" rtlCol="0">
            <a:spAutoFit/>
          </a:bodyPr>
          <a:lstStyle/>
          <a:p>
            <a:r>
              <a:rPr lang="en-US" dirty="0"/>
              <a:t>QR scanner is not working</a:t>
            </a:r>
          </a:p>
        </p:txBody>
      </p:sp>
      <p:pic>
        <p:nvPicPr>
          <p:cNvPr id="11" name="Picture 10">
            <a:extLst>
              <a:ext uri="{FF2B5EF4-FFF2-40B4-BE49-F238E27FC236}">
                <a16:creationId xmlns:a16="http://schemas.microsoft.com/office/drawing/2014/main" id="{3C1E0AE0-8229-EA91-2B56-1985B31E88BD}"/>
              </a:ext>
            </a:extLst>
          </p:cNvPr>
          <p:cNvPicPr>
            <a:picLocks noChangeAspect="1"/>
          </p:cNvPicPr>
          <p:nvPr/>
        </p:nvPicPr>
        <p:blipFill rotWithShape="1">
          <a:blip r:embed="rId3"/>
          <a:srcRect l="39131" t="17181" r="39311" b="8966"/>
          <a:stretch/>
        </p:blipFill>
        <p:spPr>
          <a:xfrm>
            <a:off x="3065638" y="479900"/>
            <a:ext cx="2796210" cy="5271543"/>
          </a:xfrm>
          <a:prstGeom prst="rect">
            <a:avLst/>
          </a:prstGeom>
        </p:spPr>
      </p:pic>
      <p:sp>
        <p:nvSpPr>
          <p:cNvPr id="12" name="TextBox 11">
            <a:extLst>
              <a:ext uri="{FF2B5EF4-FFF2-40B4-BE49-F238E27FC236}">
                <a16:creationId xmlns:a16="http://schemas.microsoft.com/office/drawing/2014/main" id="{6AAF3D16-5EB0-860C-C75E-8B404F185101}"/>
              </a:ext>
            </a:extLst>
          </p:cNvPr>
          <p:cNvSpPr txBox="1"/>
          <p:nvPr/>
        </p:nvSpPr>
        <p:spPr>
          <a:xfrm>
            <a:off x="2968487" y="5870267"/>
            <a:ext cx="3127513" cy="646331"/>
          </a:xfrm>
          <a:prstGeom prst="rect">
            <a:avLst/>
          </a:prstGeom>
          <a:noFill/>
        </p:spPr>
        <p:txBody>
          <a:bodyPr wrap="square" rtlCol="0">
            <a:spAutoFit/>
          </a:bodyPr>
          <a:lstStyle/>
          <a:p>
            <a:r>
              <a:rPr lang="en-US" dirty="0"/>
              <a:t>Leaving blank space, if we do not fill required fields</a:t>
            </a:r>
          </a:p>
        </p:txBody>
      </p:sp>
      <p:pic>
        <p:nvPicPr>
          <p:cNvPr id="14" name="Picture 13">
            <a:extLst>
              <a:ext uri="{FF2B5EF4-FFF2-40B4-BE49-F238E27FC236}">
                <a16:creationId xmlns:a16="http://schemas.microsoft.com/office/drawing/2014/main" id="{894373F9-C771-65E2-96E1-D6FFC453407A}"/>
              </a:ext>
            </a:extLst>
          </p:cNvPr>
          <p:cNvPicPr>
            <a:picLocks noChangeAspect="1"/>
          </p:cNvPicPr>
          <p:nvPr/>
        </p:nvPicPr>
        <p:blipFill rotWithShape="1">
          <a:blip r:embed="rId4"/>
          <a:srcRect l="39348" t="17570" r="39239" b="5526"/>
          <a:stretch/>
        </p:blipFill>
        <p:spPr>
          <a:xfrm>
            <a:off x="6237387" y="479899"/>
            <a:ext cx="2610679" cy="5271543"/>
          </a:xfrm>
          <a:prstGeom prst="rect">
            <a:avLst/>
          </a:prstGeom>
        </p:spPr>
      </p:pic>
      <p:sp>
        <p:nvSpPr>
          <p:cNvPr id="15" name="TextBox 14">
            <a:extLst>
              <a:ext uri="{FF2B5EF4-FFF2-40B4-BE49-F238E27FC236}">
                <a16:creationId xmlns:a16="http://schemas.microsoft.com/office/drawing/2014/main" id="{2657F612-80D3-281B-2429-6FA44F4043C6}"/>
              </a:ext>
            </a:extLst>
          </p:cNvPr>
          <p:cNvSpPr txBox="1"/>
          <p:nvPr/>
        </p:nvSpPr>
        <p:spPr>
          <a:xfrm>
            <a:off x="6237387" y="5751442"/>
            <a:ext cx="2721083" cy="923330"/>
          </a:xfrm>
          <a:prstGeom prst="rect">
            <a:avLst/>
          </a:prstGeom>
          <a:noFill/>
        </p:spPr>
        <p:txBody>
          <a:bodyPr wrap="square" rtlCol="0">
            <a:spAutoFit/>
          </a:bodyPr>
          <a:lstStyle/>
          <a:p>
            <a:r>
              <a:rPr lang="en-US" dirty="0"/>
              <a:t>If invalid old password is given, then showing wrong error message</a:t>
            </a:r>
          </a:p>
        </p:txBody>
      </p:sp>
      <p:pic>
        <p:nvPicPr>
          <p:cNvPr id="17" name="Picture 16">
            <a:extLst>
              <a:ext uri="{FF2B5EF4-FFF2-40B4-BE49-F238E27FC236}">
                <a16:creationId xmlns:a16="http://schemas.microsoft.com/office/drawing/2014/main" id="{0C53D19A-53B4-82A6-6AB3-9609FD2EDC78}"/>
              </a:ext>
            </a:extLst>
          </p:cNvPr>
          <p:cNvPicPr>
            <a:picLocks noChangeAspect="1"/>
          </p:cNvPicPr>
          <p:nvPr/>
        </p:nvPicPr>
        <p:blipFill rotWithShape="1">
          <a:blip r:embed="rId5"/>
          <a:srcRect l="39674" t="16119" r="38913" b="14385"/>
          <a:stretch/>
        </p:blipFill>
        <p:spPr>
          <a:xfrm>
            <a:off x="9303024" y="489838"/>
            <a:ext cx="2610680" cy="5261604"/>
          </a:xfrm>
          <a:prstGeom prst="rect">
            <a:avLst/>
          </a:prstGeom>
        </p:spPr>
      </p:pic>
      <p:sp>
        <p:nvSpPr>
          <p:cNvPr id="18" name="TextBox 17">
            <a:extLst>
              <a:ext uri="{FF2B5EF4-FFF2-40B4-BE49-F238E27FC236}">
                <a16:creationId xmlns:a16="http://schemas.microsoft.com/office/drawing/2014/main" id="{5BB2136D-B6BC-8F22-8869-E9E329F17FBB}"/>
              </a:ext>
            </a:extLst>
          </p:cNvPr>
          <p:cNvSpPr txBox="1"/>
          <p:nvPr/>
        </p:nvSpPr>
        <p:spPr>
          <a:xfrm>
            <a:off x="8958470" y="5751442"/>
            <a:ext cx="3263714" cy="923330"/>
          </a:xfrm>
          <a:prstGeom prst="rect">
            <a:avLst/>
          </a:prstGeom>
          <a:noFill/>
        </p:spPr>
        <p:txBody>
          <a:bodyPr wrap="none" rtlCol="0">
            <a:spAutoFit/>
          </a:bodyPr>
          <a:lstStyle/>
          <a:p>
            <a:r>
              <a:rPr lang="en-US" dirty="0"/>
              <a:t>Sharing QR code, country code is</a:t>
            </a:r>
          </a:p>
          <a:p>
            <a:r>
              <a:rPr lang="en-US" dirty="0"/>
              <a:t> not displayed and name is also </a:t>
            </a:r>
          </a:p>
          <a:p>
            <a:r>
              <a:rPr lang="en-US" dirty="0"/>
              <a:t>not visible</a:t>
            </a:r>
          </a:p>
        </p:txBody>
      </p:sp>
    </p:spTree>
    <p:extLst>
      <p:ext uri="{BB962C8B-B14F-4D97-AF65-F5344CB8AC3E}">
        <p14:creationId xmlns:p14="http://schemas.microsoft.com/office/powerpoint/2010/main" val="3286324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71A9-F2D8-6AB2-0277-354ED83F6A5A}"/>
              </a:ext>
            </a:extLst>
          </p:cNvPr>
          <p:cNvSpPr>
            <a:spLocks noGrp="1"/>
          </p:cNvSpPr>
          <p:nvPr>
            <p:ph type="title"/>
          </p:nvPr>
        </p:nvSpPr>
        <p:spPr>
          <a:xfrm>
            <a:off x="838200" y="490331"/>
            <a:ext cx="7947992" cy="1081675"/>
          </a:xfrm>
        </p:spPr>
        <p:txBody>
          <a:bodyPr>
            <a:normAutofit/>
          </a:bodyPr>
          <a:lstStyle/>
          <a:p>
            <a:r>
              <a:rPr lang="en-US" sz="3600" b="1" u="sng" dirty="0"/>
              <a:t>Web Application Testing   (UCM Backoffice)</a:t>
            </a:r>
          </a:p>
        </p:txBody>
      </p:sp>
      <p:sp>
        <p:nvSpPr>
          <p:cNvPr id="3" name="Content Placeholder 2">
            <a:extLst>
              <a:ext uri="{FF2B5EF4-FFF2-40B4-BE49-F238E27FC236}">
                <a16:creationId xmlns:a16="http://schemas.microsoft.com/office/drawing/2014/main" id="{A0BF2A4B-EECD-7871-5FD2-37DA23E37AD7}"/>
              </a:ext>
            </a:extLst>
          </p:cNvPr>
          <p:cNvSpPr>
            <a:spLocks noGrp="1"/>
          </p:cNvSpPr>
          <p:nvPr>
            <p:ph idx="1"/>
          </p:nvPr>
        </p:nvSpPr>
        <p:spPr>
          <a:xfrm>
            <a:off x="838200" y="2041008"/>
            <a:ext cx="10515600" cy="5095288"/>
          </a:xfrm>
        </p:spPr>
        <p:txBody>
          <a:bodyPr>
            <a:normAutofit/>
          </a:bodyPr>
          <a:lstStyle/>
          <a:p>
            <a:r>
              <a:rPr lang="en-US" sz="2400" dirty="0"/>
              <a:t>I have done api testing and UI testing too.</a:t>
            </a:r>
          </a:p>
          <a:p>
            <a:r>
              <a:rPr lang="en-US" sz="2400" dirty="0"/>
              <a:t>In this, I tested api in chrome console and network in inspect.</a:t>
            </a:r>
          </a:p>
          <a:p>
            <a:r>
              <a:rPr lang="en-US" sz="2400" dirty="0"/>
              <a:t>Also, I checked api response in error logs of that specific micro-service.</a:t>
            </a:r>
          </a:p>
          <a:p>
            <a:r>
              <a:rPr lang="en-US" sz="2400" dirty="0"/>
              <a:t>I have tested ‘Users Module’, in which there is Business, channel, alias and Users registration and Search menu options.</a:t>
            </a:r>
          </a:p>
          <a:p>
            <a:r>
              <a:rPr lang="en-US" sz="2400" dirty="0"/>
              <a:t>Also, In control panel, I have tested Create Role, Edit Role, Manage Configuration and Permission menu option.</a:t>
            </a:r>
          </a:p>
          <a:p>
            <a:r>
              <a:rPr lang="en-US" sz="2400" dirty="0"/>
              <a:t>Tested Consumer module </a:t>
            </a:r>
            <a:r>
              <a:rPr lang="en-US" sz="2400" dirty="0">
                <a:sym typeface="Wingdings" panose="05000000000000000000" pitchFamily="2" charset="2"/>
              </a:rPr>
              <a:t> Search Consumer and Consumer Profile Update menu option.</a:t>
            </a:r>
            <a:endParaRPr lang="en-US" sz="2400" dirty="0"/>
          </a:p>
        </p:txBody>
      </p:sp>
    </p:spTree>
    <p:extLst>
      <p:ext uri="{BB962C8B-B14F-4D97-AF65-F5344CB8AC3E}">
        <p14:creationId xmlns:p14="http://schemas.microsoft.com/office/powerpoint/2010/main" val="4035798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7C37D4C-07C6-5843-1128-205A94052E5E}"/>
              </a:ext>
            </a:extLst>
          </p:cNvPr>
          <p:cNvPicPr>
            <a:picLocks noGrp="1" noChangeAspect="1"/>
          </p:cNvPicPr>
          <p:nvPr>
            <p:ph idx="1"/>
          </p:nvPr>
        </p:nvPicPr>
        <p:blipFill rotWithShape="1">
          <a:blip r:embed="rId2"/>
          <a:srcRect l="17422" t="19636" r="20537" b="15262"/>
          <a:stretch/>
        </p:blipFill>
        <p:spPr>
          <a:xfrm>
            <a:off x="861392" y="1220894"/>
            <a:ext cx="10469216" cy="5503171"/>
          </a:xfrm>
        </p:spPr>
      </p:pic>
      <p:sp>
        <p:nvSpPr>
          <p:cNvPr id="9" name="TextBox 8">
            <a:extLst>
              <a:ext uri="{FF2B5EF4-FFF2-40B4-BE49-F238E27FC236}">
                <a16:creationId xmlns:a16="http://schemas.microsoft.com/office/drawing/2014/main" id="{E1EDD7F5-62A9-586B-405C-FEA48669694E}"/>
              </a:ext>
            </a:extLst>
          </p:cNvPr>
          <p:cNvSpPr txBox="1"/>
          <p:nvPr/>
        </p:nvSpPr>
        <p:spPr>
          <a:xfrm>
            <a:off x="1007168" y="318916"/>
            <a:ext cx="2464904" cy="523220"/>
          </a:xfrm>
          <a:prstGeom prst="rect">
            <a:avLst/>
          </a:prstGeom>
          <a:noFill/>
        </p:spPr>
        <p:txBody>
          <a:bodyPr wrap="square">
            <a:spAutoFit/>
          </a:bodyPr>
          <a:lstStyle/>
          <a:p>
            <a:r>
              <a:rPr lang="en-US" sz="2800" dirty="0">
                <a:hlinkClick r:id="rId3"/>
              </a:rPr>
              <a:t>UCM Backoffice</a:t>
            </a:r>
            <a:endParaRPr lang="en-US" sz="2800" dirty="0"/>
          </a:p>
        </p:txBody>
      </p:sp>
      <p:sp>
        <p:nvSpPr>
          <p:cNvPr id="10" name="TextBox 9">
            <a:extLst>
              <a:ext uri="{FF2B5EF4-FFF2-40B4-BE49-F238E27FC236}">
                <a16:creationId xmlns:a16="http://schemas.microsoft.com/office/drawing/2014/main" id="{6A2631EB-F16A-355D-9C39-4141C72B45DC}"/>
              </a:ext>
            </a:extLst>
          </p:cNvPr>
          <p:cNvSpPr txBox="1"/>
          <p:nvPr/>
        </p:nvSpPr>
        <p:spPr>
          <a:xfrm>
            <a:off x="8719929" y="318916"/>
            <a:ext cx="2464903" cy="523220"/>
          </a:xfrm>
          <a:prstGeom prst="rect">
            <a:avLst/>
          </a:prstGeom>
          <a:noFill/>
        </p:spPr>
        <p:txBody>
          <a:bodyPr wrap="square" rtlCol="0">
            <a:spAutoFit/>
          </a:bodyPr>
          <a:lstStyle/>
          <a:p>
            <a:r>
              <a:rPr lang="en-US" sz="2800" dirty="0">
                <a:hlinkClick r:id="rId4"/>
              </a:rPr>
              <a:t>UCM Bugs</a:t>
            </a:r>
            <a:endParaRPr lang="en-US" sz="2800" dirty="0"/>
          </a:p>
        </p:txBody>
      </p:sp>
    </p:spTree>
    <p:extLst>
      <p:ext uri="{BB962C8B-B14F-4D97-AF65-F5344CB8AC3E}">
        <p14:creationId xmlns:p14="http://schemas.microsoft.com/office/powerpoint/2010/main" val="1832443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BC22-991E-005D-9848-4F59DE3F4237}"/>
              </a:ext>
            </a:extLst>
          </p:cNvPr>
          <p:cNvSpPr>
            <a:spLocks noGrp="1"/>
          </p:cNvSpPr>
          <p:nvPr>
            <p:ph type="title"/>
          </p:nvPr>
        </p:nvSpPr>
        <p:spPr>
          <a:xfrm>
            <a:off x="6881190" y="1178536"/>
            <a:ext cx="4939749" cy="986596"/>
          </a:xfrm>
        </p:spPr>
        <p:txBody>
          <a:bodyPr>
            <a:noAutofit/>
          </a:bodyPr>
          <a:lstStyle/>
          <a:p>
            <a:r>
              <a:rPr lang="en-US" sz="2800" dirty="0"/>
              <a:t>USER REGISTRATION - while selecting Business, it's giving error on console.</a:t>
            </a:r>
          </a:p>
        </p:txBody>
      </p:sp>
      <p:pic>
        <p:nvPicPr>
          <p:cNvPr id="5" name="Content Placeholder 4">
            <a:extLst>
              <a:ext uri="{FF2B5EF4-FFF2-40B4-BE49-F238E27FC236}">
                <a16:creationId xmlns:a16="http://schemas.microsoft.com/office/drawing/2014/main" id="{868C5BC7-BE5C-83BD-FFB7-3459E64D0051}"/>
              </a:ext>
            </a:extLst>
          </p:cNvPr>
          <p:cNvPicPr>
            <a:picLocks noGrp="1" noChangeAspect="1"/>
          </p:cNvPicPr>
          <p:nvPr>
            <p:ph idx="1"/>
          </p:nvPr>
        </p:nvPicPr>
        <p:blipFill rotWithShape="1">
          <a:blip r:embed="rId2"/>
          <a:srcRect l="9248" t="23523" r="9419" b="13129"/>
          <a:stretch/>
        </p:blipFill>
        <p:spPr>
          <a:xfrm>
            <a:off x="145773" y="0"/>
            <a:ext cx="6321286" cy="3343668"/>
          </a:xfrm>
        </p:spPr>
      </p:pic>
      <p:pic>
        <p:nvPicPr>
          <p:cNvPr id="7" name="Picture 6">
            <a:extLst>
              <a:ext uri="{FF2B5EF4-FFF2-40B4-BE49-F238E27FC236}">
                <a16:creationId xmlns:a16="http://schemas.microsoft.com/office/drawing/2014/main" id="{043E5E9C-FCFF-A131-6439-EFF78A86DF43}"/>
              </a:ext>
            </a:extLst>
          </p:cNvPr>
          <p:cNvPicPr>
            <a:picLocks noChangeAspect="1"/>
          </p:cNvPicPr>
          <p:nvPr/>
        </p:nvPicPr>
        <p:blipFill rotWithShape="1">
          <a:blip r:embed="rId3"/>
          <a:srcRect l="24239" t="22402" r="9456" b="8965"/>
          <a:stretch/>
        </p:blipFill>
        <p:spPr>
          <a:xfrm>
            <a:off x="145774" y="3429000"/>
            <a:ext cx="6321285" cy="3587682"/>
          </a:xfrm>
          <a:prstGeom prst="rect">
            <a:avLst/>
          </a:prstGeom>
        </p:spPr>
      </p:pic>
      <p:sp>
        <p:nvSpPr>
          <p:cNvPr id="8" name="TextBox 7">
            <a:extLst>
              <a:ext uri="{FF2B5EF4-FFF2-40B4-BE49-F238E27FC236}">
                <a16:creationId xmlns:a16="http://schemas.microsoft.com/office/drawing/2014/main" id="{A573053C-E561-D660-C246-C1E21656A16B}"/>
              </a:ext>
            </a:extLst>
          </p:cNvPr>
          <p:cNvSpPr txBox="1"/>
          <p:nvPr/>
        </p:nvSpPr>
        <p:spPr>
          <a:xfrm>
            <a:off x="6954080" y="4583436"/>
            <a:ext cx="4903304" cy="1196815"/>
          </a:xfrm>
          <a:prstGeom prst="rect">
            <a:avLst/>
          </a:prstGeom>
          <a:noFill/>
        </p:spPr>
        <p:txBody>
          <a:bodyPr wrap="square" rtlCol="0">
            <a:spAutoFit/>
          </a:bodyPr>
          <a:lstStyle/>
          <a:p>
            <a:r>
              <a:rPr lang="en-US" sz="2400" dirty="0"/>
              <a:t>CONSUMERS - after clicking Reset button, it's showing ‘Unknown Error Occurred' multiple times.</a:t>
            </a:r>
          </a:p>
        </p:txBody>
      </p:sp>
    </p:spTree>
    <p:extLst>
      <p:ext uri="{BB962C8B-B14F-4D97-AF65-F5344CB8AC3E}">
        <p14:creationId xmlns:p14="http://schemas.microsoft.com/office/powerpoint/2010/main" val="3159294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F5EA-FFC8-3B63-169A-4D8ADF65D70A}"/>
              </a:ext>
            </a:extLst>
          </p:cNvPr>
          <p:cNvSpPr>
            <a:spLocks noGrp="1"/>
          </p:cNvSpPr>
          <p:nvPr>
            <p:ph type="title"/>
          </p:nvPr>
        </p:nvSpPr>
        <p:spPr>
          <a:xfrm>
            <a:off x="838200" y="380793"/>
            <a:ext cx="10515600" cy="1325563"/>
          </a:xfrm>
        </p:spPr>
        <p:txBody>
          <a:bodyPr>
            <a:normAutofit/>
          </a:bodyPr>
          <a:lstStyle/>
          <a:p>
            <a:r>
              <a:rPr lang="en-US" sz="4000" b="1" u="sng" dirty="0"/>
              <a:t>NFT Marketplace web testing</a:t>
            </a:r>
          </a:p>
        </p:txBody>
      </p:sp>
      <p:sp>
        <p:nvSpPr>
          <p:cNvPr id="3" name="Content Placeholder 2">
            <a:extLst>
              <a:ext uri="{FF2B5EF4-FFF2-40B4-BE49-F238E27FC236}">
                <a16:creationId xmlns:a16="http://schemas.microsoft.com/office/drawing/2014/main" id="{70D1F8DA-1C73-B91C-0A83-75CA9D939FCC}"/>
              </a:ext>
            </a:extLst>
          </p:cNvPr>
          <p:cNvSpPr>
            <a:spLocks noGrp="1"/>
          </p:cNvSpPr>
          <p:nvPr>
            <p:ph idx="1"/>
          </p:nvPr>
        </p:nvSpPr>
        <p:spPr>
          <a:xfrm>
            <a:off x="838200" y="2033104"/>
            <a:ext cx="10515600" cy="4351338"/>
          </a:xfrm>
        </p:spPr>
        <p:txBody>
          <a:bodyPr/>
          <a:lstStyle/>
          <a:p>
            <a:pPr>
              <a:lnSpc>
                <a:spcPct val="150000"/>
              </a:lnSpc>
            </a:pPr>
            <a:r>
              <a:rPr lang="en-US" dirty="0"/>
              <a:t>In this, I first get K.T. of this project and what is the flow of it.</a:t>
            </a:r>
          </a:p>
          <a:p>
            <a:pPr>
              <a:lnSpc>
                <a:spcPct val="150000"/>
              </a:lnSpc>
            </a:pPr>
            <a:r>
              <a:rPr lang="en-US" dirty="0"/>
              <a:t>Then, I did exploratory testing of web application.</a:t>
            </a:r>
          </a:p>
          <a:p>
            <a:pPr>
              <a:lnSpc>
                <a:spcPct val="150000"/>
              </a:lnSpc>
            </a:pPr>
            <a:r>
              <a:rPr lang="en-US" dirty="0"/>
              <a:t>I did basic functionality testing, also some of UI part.</a:t>
            </a:r>
          </a:p>
          <a:p>
            <a:pPr>
              <a:lnSpc>
                <a:spcPct val="150000"/>
              </a:lnSpc>
            </a:pPr>
            <a:r>
              <a:rPr lang="en-US" dirty="0"/>
              <a:t>I also did performance testing of some api on JMeter.</a:t>
            </a:r>
          </a:p>
          <a:p>
            <a:pPr>
              <a:lnSpc>
                <a:spcPct val="150000"/>
              </a:lnSpc>
            </a:pPr>
            <a:r>
              <a:rPr lang="en-US" dirty="0"/>
              <a:t>I have to test Page load testing of NFT marketplace.</a:t>
            </a:r>
          </a:p>
        </p:txBody>
      </p:sp>
    </p:spTree>
    <p:extLst>
      <p:ext uri="{BB962C8B-B14F-4D97-AF65-F5344CB8AC3E}">
        <p14:creationId xmlns:p14="http://schemas.microsoft.com/office/powerpoint/2010/main" val="3908683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FB5B-B07F-23DB-BA4E-9C0A4A05E392}"/>
              </a:ext>
            </a:extLst>
          </p:cNvPr>
          <p:cNvSpPr>
            <a:spLocks noGrp="1"/>
          </p:cNvSpPr>
          <p:nvPr>
            <p:ph type="title"/>
          </p:nvPr>
        </p:nvSpPr>
        <p:spPr>
          <a:xfrm>
            <a:off x="294861" y="198609"/>
            <a:ext cx="4316896" cy="829297"/>
          </a:xfrm>
        </p:spPr>
        <p:txBody>
          <a:bodyPr>
            <a:normAutofit/>
          </a:bodyPr>
          <a:lstStyle/>
          <a:p>
            <a:r>
              <a:rPr lang="en-US" sz="2800" dirty="0">
                <a:hlinkClick r:id="rId2"/>
              </a:rPr>
              <a:t>NFT Marketplace bug Report</a:t>
            </a:r>
            <a:endParaRPr lang="en-US" sz="2800" dirty="0"/>
          </a:p>
        </p:txBody>
      </p:sp>
      <p:sp>
        <p:nvSpPr>
          <p:cNvPr id="3" name="Content Placeholder 2">
            <a:extLst>
              <a:ext uri="{FF2B5EF4-FFF2-40B4-BE49-F238E27FC236}">
                <a16:creationId xmlns:a16="http://schemas.microsoft.com/office/drawing/2014/main" id="{470546D8-86A2-D459-CD3D-8CF94D833289}"/>
              </a:ext>
            </a:extLst>
          </p:cNvPr>
          <p:cNvSpPr>
            <a:spLocks noGrp="1"/>
          </p:cNvSpPr>
          <p:nvPr>
            <p:ph idx="1"/>
          </p:nvPr>
        </p:nvSpPr>
        <p:spPr>
          <a:xfrm>
            <a:off x="9147314" y="375199"/>
            <a:ext cx="2488096" cy="573018"/>
          </a:xfrm>
        </p:spPr>
        <p:txBody>
          <a:bodyPr/>
          <a:lstStyle/>
          <a:p>
            <a:pPr marL="0" indent="0">
              <a:buNone/>
            </a:pPr>
            <a:r>
              <a:rPr lang="en-US" dirty="0">
                <a:hlinkClick r:id="rId3"/>
              </a:rPr>
              <a:t>NFT Company</a:t>
            </a:r>
            <a:endParaRPr lang="en-US" dirty="0"/>
          </a:p>
        </p:txBody>
      </p:sp>
      <p:pic>
        <p:nvPicPr>
          <p:cNvPr id="5" name="Picture 4">
            <a:extLst>
              <a:ext uri="{FF2B5EF4-FFF2-40B4-BE49-F238E27FC236}">
                <a16:creationId xmlns:a16="http://schemas.microsoft.com/office/drawing/2014/main" id="{F39C7D36-E435-9126-D218-ED523AE58471}"/>
              </a:ext>
            </a:extLst>
          </p:cNvPr>
          <p:cNvPicPr>
            <a:picLocks noChangeAspect="1"/>
          </p:cNvPicPr>
          <p:nvPr/>
        </p:nvPicPr>
        <p:blipFill rotWithShape="1">
          <a:blip r:embed="rId4"/>
          <a:srcRect l="3587" t="13102" r="1087" b="4742"/>
          <a:stretch/>
        </p:blipFill>
        <p:spPr>
          <a:xfrm>
            <a:off x="450574" y="1027905"/>
            <a:ext cx="11622156" cy="5631486"/>
          </a:xfrm>
          <a:prstGeom prst="rect">
            <a:avLst/>
          </a:prstGeom>
        </p:spPr>
      </p:pic>
    </p:spTree>
    <p:extLst>
      <p:ext uri="{BB962C8B-B14F-4D97-AF65-F5344CB8AC3E}">
        <p14:creationId xmlns:p14="http://schemas.microsoft.com/office/powerpoint/2010/main" val="3806729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0D49-2194-6CC1-063A-BD262EA7DF74}"/>
              </a:ext>
            </a:extLst>
          </p:cNvPr>
          <p:cNvSpPr>
            <a:spLocks noGrp="1"/>
          </p:cNvSpPr>
          <p:nvPr>
            <p:ph type="title"/>
          </p:nvPr>
        </p:nvSpPr>
        <p:spPr>
          <a:xfrm>
            <a:off x="6430617" y="1226516"/>
            <a:ext cx="5761383" cy="867327"/>
          </a:xfrm>
        </p:spPr>
        <p:txBody>
          <a:bodyPr>
            <a:normAutofit/>
          </a:bodyPr>
          <a:lstStyle/>
          <a:p>
            <a:r>
              <a:rPr lang="en-US" sz="2000" dirty="0"/>
              <a:t>If we reject meta mask transaction, then it’s showing this error</a:t>
            </a:r>
          </a:p>
        </p:txBody>
      </p:sp>
      <p:pic>
        <p:nvPicPr>
          <p:cNvPr id="5" name="Content Placeholder 4">
            <a:extLst>
              <a:ext uri="{FF2B5EF4-FFF2-40B4-BE49-F238E27FC236}">
                <a16:creationId xmlns:a16="http://schemas.microsoft.com/office/drawing/2014/main" id="{7C986860-D4BD-201E-D55D-3A7E553B1655}"/>
              </a:ext>
            </a:extLst>
          </p:cNvPr>
          <p:cNvPicPr>
            <a:picLocks noGrp="1" noChangeAspect="1"/>
          </p:cNvPicPr>
          <p:nvPr>
            <p:ph idx="1"/>
          </p:nvPr>
        </p:nvPicPr>
        <p:blipFill rotWithShape="1">
          <a:blip r:embed="rId2"/>
          <a:srcRect l="7696" t="4966" r="7696" b="8228"/>
          <a:stretch/>
        </p:blipFill>
        <p:spPr>
          <a:xfrm>
            <a:off x="75991" y="132521"/>
            <a:ext cx="6020009" cy="3193775"/>
          </a:xfrm>
        </p:spPr>
      </p:pic>
      <p:sp>
        <p:nvSpPr>
          <p:cNvPr id="6" name="TextBox 5">
            <a:extLst>
              <a:ext uri="{FF2B5EF4-FFF2-40B4-BE49-F238E27FC236}">
                <a16:creationId xmlns:a16="http://schemas.microsoft.com/office/drawing/2014/main" id="{16930863-D266-8CD7-A24C-1D72C8C653D2}"/>
              </a:ext>
            </a:extLst>
          </p:cNvPr>
          <p:cNvSpPr txBox="1"/>
          <p:nvPr/>
        </p:nvSpPr>
        <p:spPr>
          <a:xfrm>
            <a:off x="6430617" y="4708154"/>
            <a:ext cx="5446643" cy="923330"/>
          </a:xfrm>
          <a:prstGeom prst="rect">
            <a:avLst/>
          </a:prstGeom>
          <a:noFill/>
        </p:spPr>
        <p:txBody>
          <a:bodyPr wrap="square" rtlCol="0">
            <a:spAutoFit/>
          </a:bodyPr>
          <a:lstStyle/>
          <a:p>
            <a:r>
              <a:rPr lang="en-US" sz="1800" i="0" dirty="0">
                <a:effectLst/>
                <a:latin typeface="Arial" panose="020B0604020202020204" pitchFamily="34" charset="0"/>
              </a:rPr>
              <a:t>after logging in, when we get back to previous page, it redirects sign in page and username and password can be shown.</a:t>
            </a:r>
            <a:endParaRPr lang="en-US" dirty="0"/>
          </a:p>
        </p:txBody>
      </p:sp>
      <p:pic>
        <p:nvPicPr>
          <p:cNvPr id="8" name="Picture 7">
            <a:extLst>
              <a:ext uri="{FF2B5EF4-FFF2-40B4-BE49-F238E27FC236}">
                <a16:creationId xmlns:a16="http://schemas.microsoft.com/office/drawing/2014/main" id="{A512B1A8-40E5-F31E-1109-406F8D43EC8A}"/>
              </a:ext>
            </a:extLst>
          </p:cNvPr>
          <p:cNvPicPr>
            <a:picLocks noChangeAspect="1"/>
          </p:cNvPicPr>
          <p:nvPr/>
        </p:nvPicPr>
        <p:blipFill rotWithShape="1">
          <a:blip r:embed="rId3"/>
          <a:srcRect l="9892" t="12895" r="7717" b="6645"/>
          <a:stretch/>
        </p:blipFill>
        <p:spPr>
          <a:xfrm>
            <a:off x="75991" y="3590853"/>
            <a:ext cx="6020009" cy="3083664"/>
          </a:xfrm>
          <a:prstGeom prst="rect">
            <a:avLst/>
          </a:prstGeom>
        </p:spPr>
      </p:pic>
    </p:spTree>
    <p:extLst>
      <p:ext uri="{BB962C8B-B14F-4D97-AF65-F5344CB8AC3E}">
        <p14:creationId xmlns:p14="http://schemas.microsoft.com/office/powerpoint/2010/main" val="330429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E4385-4DF9-029A-187F-70AB4DED4EDC}"/>
              </a:ext>
            </a:extLst>
          </p:cNvPr>
          <p:cNvSpPr>
            <a:spLocks noGrp="1"/>
          </p:cNvSpPr>
          <p:nvPr>
            <p:ph type="title"/>
          </p:nvPr>
        </p:nvSpPr>
        <p:spPr>
          <a:xfrm>
            <a:off x="0" y="-273575"/>
            <a:ext cx="7274668" cy="1325563"/>
          </a:xfrm>
        </p:spPr>
        <p:txBody>
          <a:bodyPr>
            <a:normAutofit/>
          </a:bodyPr>
          <a:lstStyle/>
          <a:p>
            <a:r>
              <a:rPr lang="en-US" sz="3600" b="1" u="sng" dirty="0"/>
              <a:t>Capturing HTTPS Request in JMeter - </a:t>
            </a:r>
          </a:p>
        </p:txBody>
      </p:sp>
      <p:pic>
        <p:nvPicPr>
          <p:cNvPr id="9" name="Content Placeholder 8">
            <a:extLst>
              <a:ext uri="{FF2B5EF4-FFF2-40B4-BE49-F238E27FC236}">
                <a16:creationId xmlns:a16="http://schemas.microsoft.com/office/drawing/2014/main" id="{7DD1EF21-AD2F-3873-4E3C-D7029DB95696}"/>
              </a:ext>
            </a:extLst>
          </p:cNvPr>
          <p:cNvPicPr>
            <a:picLocks noGrp="1" noChangeAspect="1"/>
          </p:cNvPicPr>
          <p:nvPr>
            <p:ph idx="1"/>
          </p:nvPr>
        </p:nvPicPr>
        <p:blipFill rotWithShape="1">
          <a:blip r:embed="rId2"/>
          <a:srcRect t="3649" r="6006" b="25260"/>
          <a:stretch/>
        </p:blipFill>
        <p:spPr>
          <a:xfrm>
            <a:off x="5466945" y="1498020"/>
            <a:ext cx="6725055" cy="3949469"/>
          </a:xfrm>
        </p:spPr>
      </p:pic>
      <p:sp>
        <p:nvSpPr>
          <p:cNvPr id="10" name="TextBox 9">
            <a:extLst>
              <a:ext uri="{FF2B5EF4-FFF2-40B4-BE49-F238E27FC236}">
                <a16:creationId xmlns:a16="http://schemas.microsoft.com/office/drawing/2014/main" id="{8DB6899A-1E84-8FB0-314C-AE5073BEC291}"/>
              </a:ext>
            </a:extLst>
          </p:cNvPr>
          <p:cNvSpPr txBox="1"/>
          <p:nvPr/>
        </p:nvSpPr>
        <p:spPr>
          <a:xfrm>
            <a:off x="136187" y="955034"/>
            <a:ext cx="5175115"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a:t>First install CA certificate in mobile/windows.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Configure port then set up proxy settings in devices.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By using app, it will record all the APIs hit by the users and it will group it in same functionality folder, like signup, Login, etc.</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This is to be done to save time for create collection of APIs and to do performance testing.</a:t>
            </a:r>
          </a:p>
          <a:p>
            <a:r>
              <a:rPr lang="en-US" sz="2400" b="1" dirty="0"/>
              <a:t>    Throttling settings can also be done.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158288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D957-D781-6529-6657-A21D07D57870}"/>
              </a:ext>
            </a:extLst>
          </p:cNvPr>
          <p:cNvSpPr>
            <a:spLocks noGrp="1"/>
          </p:cNvSpPr>
          <p:nvPr>
            <p:ph type="title"/>
          </p:nvPr>
        </p:nvSpPr>
        <p:spPr>
          <a:xfrm>
            <a:off x="3535679" y="2703621"/>
            <a:ext cx="10058400" cy="1450757"/>
          </a:xfrm>
        </p:spPr>
        <p:txBody>
          <a:bodyPr>
            <a:normAutofit/>
          </a:bodyPr>
          <a:lstStyle/>
          <a:p>
            <a:r>
              <a:rPr lang="en-US" sz="7200" dirty="0"/>
              <a:t>THANK YOU</a:t>
            </a:r>
          </a:p>
        </p:txBody>
      </p:sp>
    </p:spTree>
    <p:extLst>
      <p:ext uri="{BB962C8B-B14F-4D97-AF65-F5344CB8AC3E}">
        <p14:creationId xmlns:p14="http://schemas.microsoft.com/office/powerpoint/2010/main" val="1835877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5400" dirty="0">
                <a:solidFill>
                  <a:schemeClr val="tx1"/>
                </a:solidFill>
              </a:rPr>
              <a:t>JMeter and ELK Stack</a:t>
            </a:r>
          </a:p>
        </p:txBody>
      </p:sp>
      <p:sp>
        <p:nvSpPr>
          <p:cNvPr id="3" name="TextBox 2">
            <a:extLst>
              <a:ext uri="{FF2B5EF4-FFF2-40B4-BE49-F238E27FC236}">
                <a16:creationId xmlns:a16="http://schemas.microsoft.com/office/drawing/2014/main" id="{3EB4F36A-2D09-FDEC-D402-D25DBD15181A}"/>
              </a:ext>
            </a:extLst>
          </p:cNvPr>
          <p:cNvSpPr txBox="1"/>
          <p:nvPr/>
        </p:nvSpPr>
        <p:spPr>
          <a:xfrm>
            <a:off x="9730569" y="4866690"/>
            <a:ext cx="2160104" cy="369332"/>
          </a:xfrm>
          <a:prstGeom prst="rect">
            <a:avLst/>
          </a:prstGeom>
          <a:noFill/>
        </p:spPr>
        <p:txBody>
          <a:bodyPr wrap="square" rtlCol="0">
            <a:spAutoFit/>
          </a:bodyPr>
          <a:lstStyle/>
          <a:p>
            <a:r>
              <a:rPr lang="en-US" dirty="0"/>
              <a:t>-  Apoorv Gupta</a:t>
            </a:r>
          </a:p>
        </p:txBody>
      </p:sp>
      <p:sp>
        <p:nvSpPr>
          <p:cNvPr id="4" name="TextBox 3">
            <a:extLst>
              <a:ext uri="{FF2B5EF4-FFF2-40B4-BE49-F238E27FC236}">
                <a16:creationId xmlns:a16="http://schemas.microsoft.com/office/drawing/2014/main" id="{276D2DF4-6845-BA75-5765-E7FC9F67BE4F}"/>
              </a:ext>
            </a:extLst>
          </p:cNvPr>
          <p:cNvSpPr txBox="1"/>
          <p:nvPr/>
        </p:nvSpPr>
        <p:spPr>
          <a:xfrm>
            <a:off x="278295" y="596348"/>
            <a:ext cx="3127513" cy="954107"/>
          </a:xfrm>
          <a:prstGeom prst="rect">
            <a:avLst/>
          </a:prstGeom>
          <a:noFill/>
        </p:spPr>
        <p:txBody>
          <a:bodyPr wrap="square" rtlCol="0">
            <a:spAutoFit/>
          </a:bodyPr>
          <a:lstStyle/>
          <a:p>
            <a:r>
              <a:rPr lang="en-US" sz="2800" b="1" dirty="0"/>
              <a:t>Work Done till mid October</a:t>
            </a:r>
          </a:p>
        </p:txBody>
      </p:sp>
    </p:spTree>
    <p:extLst>
      <p:ext uri="{BB962C8B-B14F-4D97-AF65-F5344CB8AC3E}">
        <p14:creationId xmlns:p14="http://schemas.microsoft.com/office/powerpoint/2010/main" val="2625491040"/>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7BB1-CBBB-473D-31E6-C5C74D4A0673}"/>
              </a:ext>
            </a:extLst>
          </p:cNvPr>
          <p:cNvSpPr>
            <a:spLocks noGrp="1"/>
          </p:cNvSpPr>
          <p:nvPr>
            <p:ph type="title"/>
          </p:nvPr>
        </p:nvSpPr>
        <p:spPr>
          <a:xfrm>
            <a:off x="722624" y="431386"/>
            <a:ext cx="10515600" cy="1325563"/>
          </a:xfrm>
        </p:spPr>
        <p:txBody>
          <a:bodyPr/>
          <a:lstStyle/>
          <a:p>
            <a:r>
              <a:rPr lang="en-US" dirty="0"/>
              <a:t>Feedback</a:t>
            </a:r>
          </a:p>
        </p:txBody>
      </p:sp>
      <p:pic>
        <p:nvPicPr>
          <p:cNvPr id="5" name="Content Placeholder 4">
            <a:extLst>
              <a:ext uri="{FF2B5EF4-FFF2-40B4-BE49-F238E27FC236}">
                <a16:creationId xmlns:a16="http://schemas.microsoft.com/office/drawing/2014/main" id="{F24914FC-3AB3-9D22-61B6-E105332080E3}"/>
              </a:ext>
            </a:extLst>
          </p:cNvPr>
          <p:cNvPicPr>
            <a:picLocks noGrp="1" noChangeAspect="1"/>
          </p:cNvPicPr>
          <p:nvPr>
            <p:ph idx="1"/>
          </p:nvPr>
        </p:nvPicPr>
        <p:blipFill>
          <a:blip r:embed="rId2"/>
          <a:stretch>
            <a:fillRect/>
          </a:stretch>
        </p:blipFill>
        <p:spPr>
          <a:xfrm>
            <a:off x="162006" y="2093844"/>
            <a:ext cx="11636836" cy="3370356"/>
          </a:xfrm>
        </p:spPr>
      </p:pic>
    </p:spTree>
    <p:extLst>
      <p:ext uri="{BB962C8B-B14F-4D97-AF65-F5344CB8AC3E}">
        <p14:creationId xmlns:p14="http://schemas.microsoft.com/office/powerpoint/2010/main" val="372852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5FDB-D933-E388-26E9-F52114809B7D}"/>
              </a:ext>
            </a:extLst>
          </p:cNvPr>
          <p:cNvSpPr>
            <a:spLocks noGrp="1"/>
          </p:cNvSpPr>
          <p:nvPr>
            <p:ph type="title"/>
          </p:nvPr>
        </p:nvSpPr>
        <p:spPr>
          <a:xfrm>
            <a:off x="404191" y="99687"/>
            <a:ext cx="7096539" cy="889221"/>
          </a:xfrm>
        </p:spPr>
        <p:txBody>
          <a:bodyPr>
            <a:noAutofit/>
          </a:bodyPr>
          <a:lstStyle/>
          <a:p>
            <a:r>
              <a:rPr lang="en-US" sz="5400" b="1" u="sng" dirty="0"/>
              <a:t>JMeter</a:t>
            </a:r>
          </a:p>
        </p:txBody>
      </p:sp>
      <p:sp>
        <p:nvSpPr>
          <p:cNvPr id="3" name="Content Placeholder 2">
            <a:extLst>
              <a:ext uri="{FF2B5EF4-FFF2-40B4-BE49-F238E27FC236}">
                <a16:creationId xmlns:a16="http://schemas.microsoft.com/office/drawing/2014/main" id="{488BDE50-9EC4-D14B-CCF9-8AD77BEAD4FE}"/>
              </a:ext>
            </a:extLst>
          </p:cNvPr>
          <p:cNvSpPr>
            <a:spLocks noGrp="1"/>
          </p:cNvSpPr>
          <p:nvPr>
            <p:ph idx="1"/>
          </p:nvPr>
        </p:nvSpPr>
        <p:spPr>
          <a:xfrm>
            <a:off x="311425" y="988908"/>
            <a:ext cx="11416748" cy="5279991"/>
          </a:xfrm>
        </p:spPr>
        <p:txBody>
          <a:bodyPr/>
          <a:lstStyle/>
          <a:p>
            <a:r>
              <a:rPr lang="en-US" dirty="0"/>
              <a:t>Learning of Non-Functional Testing methods. We use ‘Ultimate Threading’.</a:t>
            </a:r>
          </a:p>
          <a:p>
            <a:pPr marL="0" indent="0">
              <a:buNone/>
            </a:pPr>
            <a:endParaRPr lang="en-US" dirty="0"/>
          </a:p>
        </p:txBody>
      </p:sp>
      <p:sp>
        <p:nvSpPr>
          <p:cNvPr id="6" name="TextBox 5">
            <a:extLst>
              <a:ext uri="{FF2B5EF4-FFF2-40B4-BE49-F238E27FC236}">
                <a16:creationId xmlns:a16="http://schemas.microsoft.com/office/drawing/2014/main" id="{F892FCD9-D7C0-F971-43C0-A5B3613410F7}"/>
              </a:ext>
            </a:extLst>
          </p:cNvPr>
          <p:cNvSpPr txBox="1"/>
          <p:nvPr/>
        </p:nvSpPr>
        <p:spPr>
          <a:xfrm>
            <a:off x="5474586" y="6296648"/>
            <a:ext cx="1747849" cy="461665"/>
          </a:xfrm>
          <a:prstGeom prst="rect">
            <a:avLst/>
          </a:prstGeom>
          <a:noFill/>
        </p:spPr>
        <p:txBody>
          <a:bodyPr wrap="square" rtlCol="0">
            <a:spAutoFit/>
          </a:bodyPr>
          <a:lstStyle/>
          <a:p>
            <a:r>
              <a:rPr lang="en-US" sz="2400" dirty="0"/>
              <a:t>Load Testing</a:t>
            </a:r>
          </a:p>
        </p:txBody>
      </p:sp>
      <p:pic>
        <p:nvPicPr>
          <p:cNvPr id="39" name="Picture 38">
            <a:extLst>
              <a:ext uri="{FF2B5EF4-FFF2-40B4-BE49-F238E27FC236}">
                <a16:creationId xmlns:a16="http://schemas.microsoft.com/office/drawing/2014/main" id="{8A476456-74E4-12F8-C6E0-6066AACAECA5}"/>
              </a:ext>
            </a:extLst>
          </p:cNvPr>
          <p:cNvPicPr>
            <a:picLocks noChangeAspect="1"/>
          </p:cNvPicPr>
          <p:nvPr/>
        </p:nvPicPr>
        <p:blipFill>
          <a:blip r:embed="rId2"/>
          <a:stretch>
            <a:fillRect/>
          </a:stretch>
        </p:blipFill>
        <p:spPr>
          <a:xfrm>
            <a:off x="1421295" y="1480130"/>
            <a:ext cx="9197009" cy="4901481"/>
          </a:xfrm>
          <a:prstGeom prst="rect">
            <a:avLst/>
          </a:prstGeom>
        </p:spPr>
      </p:pic>
    </p:spTree>
    <p:extLst>
      <p:ext uri="{BB962C8B-B14F-4D97-AF65-F5344CB8AC3E}">
        <p14:creationId xmlns:p14="http://schemas.microsoft.com/office/powerpoint/2010/main" val="3607185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8C4C70-2DFA-3FDB-D010-0D90218FD11F}"/>
              </a:ext>
            </a:extLst>
          </p:cNvPr>
          <p:cNvPicPr>
            <a:picLocks noGrp="1" noChangeAspect="1"/>
          </p:cNvPicPr>
          <p:nvPr>
            <p:ph idx="1"/>
          </p:nvPr>
        </p:nvPicPr>
        <p:blipFill>
          <a:blip r:embed="rId2"/>
          <a:stretch>
            <a:fillRect/>
          </a:stretch>
        </p:blipFill>
        <p:spPr>
          <a:xfrm>
            <a:off x="670508" y="355380"/>
            <a:ext cx="10850984" cy="5817665"/>
          </a:xfrm>
        </p:spPr>
      </p:pic>
      <p:sp>
        <p:nvSpPr>
          <p:cNvPr id="6" name="TextBox 5">
            <a:extLst>
              <a:ext uri="{FF2B5EF4-FFF2-40B4-BE49-F238E27FC236}">
                <a16:creationId xmlns:a16="http://schemas.microsoft.com/office/drawing/2014/main" id="{CF62EAD0-0AE6-B494-E02E-B8841D9D58B3}"/>
              </a:ext>
            </a:extLst>
          </p:cNvPr>
          <p:cNvSpPr txBox="1"/>
          <p:nvPr/>
        </p:nvSpPr>
        <p:spPr>
          <a:xfrm>
            <a:off x="5115339" y="6271787"/>
            <a:ext cx="1961322" cy="461665"/>
          </a:xfrm>
          <a:prstGeom prst="rect">
            <a:avLst/>
          </a:prstGeom>
          <a:noFill/>
        </p:spPr>
        <p:txBody>
          <a:bodyPr wrap="square" rtlCol="0">
            <a:spAutoFit/>
          </a:bodyPr>
          <a:lstStyle/>
          <a:p>
            <a:r>
              <a:rPr lang="en-US" sz="2400" dirty="0"/>
              <a:t>Stress Testing</a:t>
            </a:r>
          </a:p>
        </p:txBody>
      </p:sp>
    </p:spTree>
    <p:extLst>
      <p:ext uri="{BB962C8B-B14F-4D97-AF65-F5344CB8AC3E}">
        <p14:creationId xmlns:p14="http://schemas.microsoft.com/office/powerpoint/2010/main" val="138394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A32FCF4-E5B8-E77F-7D16-13917BCE4BFA}"/>
              </a:ext>
            </a:extLst>
          </p:cNvPr>
          <p:cNvSpPr txBox="1"/>
          <p:nvPr/>
        </p:nvSpPr>
        <p:spPr>
          <a:xfrm>
            <a:off x="5121964" y="6148953"/>
            <a:ext cx="1948069" cy="461665"/>
          </a:xfrm>
          <a:prstGeom prst="rect">
            <a:avLst/>
          </a:prstGeom>
          <a:noFill/>
        </p:spPr>
        <p:txBody>
          <a:bodyPr wrap="square" rtlCol="0">
            <a:spAutoFit/>
          </a:bodyPr>
          <a:lstStyle/>
          <a:p>
            <a:r>
              <a:rPr lang="en-US" sz="2400" dirty="0"/>
              <a:t>Spike Testing</a:t>
            </a:r>
          </a:p>
        </p:txBody>
      </p:sp>
      <p:pic>
        <p:nvPicPr>
          <p:cNvPr id="10" name="Content Placeholder 9">
            <a:extLst>
              <a:ext uri="{FF2B5EF4-FFF2-40B4-BE49-F238E27FC236}">
                <a16:creationId xmlns:a16="http://schemas.microsoft.com/office/drawing/2014/main" id="{9FC28B41-E188-5763-BEED-5B76BFFE4BAA}"/>
              </a:ext>
            </a:extLst>
          </p:cNvPr>
          <p:cNvPicPr>
            <a:picLocks noGrp="1" noChangeAspect="1"/>
          </p:cNvPicPr>
          <p:nvPr>
            <p:ph idx="1"/>
          </p:nvPr>
        </p:nvPicPr>
        <p:blipFill>
          <a:blip r:embed="rId2"/>
          <a:stretch>
            <a:fillRect/>
          </a:stretch>
        </p:blipFill>
        <p:spPr>
          <a:xfrm>
            <a:off x="559224" y="247382"/>
            <a:ext cx="11274967" cy="5901571"/>
          </a:xfrm>
        </p:spPr>
      </p:pic>
    </p:spTree>
    <p:extLst>
      <p:ext uri="{BB962C8B-B14F-4D97-AF65-F5344CB8AC3E}">
        <p14:creationId xmlns:p14="http://schemas.microsoft.com/office/powerpoint/2010/main" val="2484609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4B4E7B-3DAD-2316-EA17-B086583877E6}"/>
              </a:ext>
            </a:extLst>
          </p:cNvPr>
          <p:cNvPicPr>
            <a:picLocks noGrp="1" noChangeAspect="1"/>
          </p:cNvPicPr>
          <p:nvPr>
            <p:ph idx="1"/>
          </p:nvPr>
        </p:nvPicPr>
        <p:blipFill>
          <a:blip r:embed="rId2"/>
          <a:stretch>
            <a:fillRect/>
          </a:stretch>
        </p:blipFill>
        <p:spPr>
          <a:xfrm>
            <a:off x="536713" y="252694"/>
            <a:ext cx="11118573" cy="5925565"/>
          </a:xfrm>
        </p:spPr>
      </p:pic>
      <p:sp>
        <p:nvSpPr>
          <p:cNvPr id="6" name="TextBox 5">
            <a:extLst>
              <a:ext uri="{FF2B5EF4-FFF2-40B4-BE49-F238E27FC236}">
                <a16:creationId xmlns:a16="http://schemas.microsoft.com/office/drawing/2014/main" id="{B50DE139-9948-D9AD-C84A-B23172B0411A}"/>
              </a:ext>
            </a:extLst>
          </p:cNvPr>
          <p:cNvSpPr txBox="1"/>
          <p:nvPr/>
        </p:nvSpPr>
        <p:spPr>
          <a:xfrm>
            <a:off x="4867265" y="6178259"/>
            <a:ext cx="2457468" cy="461665"/>
          </a:xfrm>
          <a:prstGeom prst="rect">
            <a:avLst/>
          </a:prstGeom>
          <a:noFill/>
        </p:spPr>
        <p:txBody>
          <a:bodyPr wrap="none" rtlCol="0">
            <a:spAutoFit/>
          </a:bodyPr>
          <a:lstStyle/>
          <a:p>
            <a:r>
              <a:rPr lang="en-US" sz="2400" dirty="0"/>
              <a:t>Endurance Testing</a:t>
            </a:r>
          </a:p>
        </p:txBody>
      </p:sp>
    </p:spTree>
    <p:extLst>
      <p:ext uri="{BB962C8B-B14F-4D97-AF65-F5344CB8AC3E}">
        <p14:creationId xmlns:p14="http://schemas.microsoft.com/office/powerpoint/2010/main" val="2023247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F760-841E-02CA-0994-224C1E28863C}"/>
              </a:ext>
            </a:extLst>
          </p:cNvPr>
          <p:cNvSpPr>
            <a:spLocks noGrp="1"/>
          </p:cNvSpPr>
          <p:nvPr>
            <p:ph type="title"/>
          </p:nvPr>
        </p:nvSpPr>
        <p:spPr>
          <a:xfrm>
            <a:off x="4214191" y="265043"/>
            <a:ext cx="2862470" cy="861392"/>
          </a:xfrm>
        </p:spPr>
        <p:txBody>
          <a:bodyPr>
            <a:normAutofit/>
          </a:bodyPr>
          <a:lstStyle/>
          <a:p>
            <a:r>
              <a:rPr lang="en-US" sz="2800" u="sng" dirty="0"/>
              <a:t>HTML Reports</a:t>
            </a:r>
            <a:endParaRPr lang="en-US" sz="2800" dirty="0"/>
          </a:p>
        </p:txBody>
      </p:sp>
      <p:pic>
        <p:nvPicPr>
          <p:cNvPr id="5" name="Content Placeholder 4">
            <a:extLst>
              <a:ext uri="{FF2B5EF4-FFF2-40B4-BE49-F238E27FC236}">
                <a16:creationId xmlns:a16="http://schemas.microsoft.com/office/drawing/2014/main" id="{251EDC59-5749-F8FA-0BD8-ED3121D591B3}"/>
              </a:ext>
            </a:extLst>
          </p:cNvPr>
          <p:cNvPicPr>
            <a:picLocks noGrp="1" noChangeAspect="1"/>
          </p:cNvPicPr>
          <p:nvPr>
            <p:ph idx="1"/>
          </p:nvPr>
        </p:nvPicPr>
        <p:blipFill>
          <a:blip r:embed="rId2"/>
          <a:stretch>
            <a:fillRect/>
          </a:stretch>
        </p:blipFill>
        <p:spPr>
          <a:xfrm>
            <a:off x="-1236716" y="1393175"/>
            <a:ext cx="7178184" cy="4071647"/>
          </a:xfrm>
        </p:spPr>
      </p:pic>
      <p:pic>
        <p:nvPicPr>
          <p:cNvPr id="7" name="Picture 6">
            <a:extLst>
              <a:ext uri="{FF2B5EF4-FFF2-40B4-BE49-F238E27FC236}">
                <a16:creationId xmlns:a16="http://schemas.microsoft.com/office/drawing/2014/main" id="{D4CB3361-FBD3-1793-CC30-04604A892B82}"/>
              </a:ext>
            </a:extLst>
          </p:cNvPr>
          <p:cNvPicPr>
            <a:picLocks noChangeAspect="1"/>
          </p:cNvPicPr>
          <p:nvPr/>
        </p:nvPicPr>
        <p:blipFill>
          <a:blip r:embed="rId3"/>
          <a:stretch>
            <a:fillRect/>
          </a:stretch>
        </p:blipFill>
        <p:spPr>
          <a:xfrm>
            <a:off x="5941468" y="1393176"/>
            <a:ext cx="7178184" cy="4071648"/>
          </a:xfrm>
          <a:prstGeom prst="rect">
            <a:avLst/>
          </a:prstGeom>
        </p:spPr>
      </p:pic>
    </p:spTree>
    <p:extLst>
      <p:ext uri="{BB962C8B-B14F-4D97-AF65-F5344CB8AC3E}">
        <p14:creationId xmlns:p14="http://schemas.microsoft.com/office/powerpoint/2010/main" val="1474501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E69612-D219-A38C-EA55-0C5C54BEF0F5}"/>
              </a:ext>
            </a:extLst>
          </p:cNvPr>
          <p:cNvPicPr>
            <a:picLocks noChangeAspect="1"/>
          </p:cNvPicPr>
          <p:nvPr/>
        </p:nvPicPr>
        <p:blipFill>
          <a:blip r:embed="rId2"/>
          <a:stretch>
            <a:fillRect/>
          </a:stretch>
        </p:blipFill>
        <p:spPr>
          <a:xfrm>
            <a:off x="1537253" y="280158"/>
            <a:ext cx="8436360" cy="4692886"/>
          </a:xfrm>
          <a:prstGeom prst="rect">
            <a:avLst/>
          </a:prstGeom>
        </p:spPr>
      </p:pic>
      <p:pic>
        <p:nvPicPr>
          <p:cNvPr id="7" name="Picture 6">
            <a:extLst>
              <a:ext uri="{FF2B5EF4-FFF2-40B4-BE49-F238E27FC236}">
                <a16:creationId xmlns:a16="http://schemas.microsoft.com/office/drawing/2014/main" id="{4A8BAF0B-B025-FAC3-79FB-012B907ED11C}"/>
              </a:ext>
            </a:extLst>
          </p:cNvPr>
          <p:cNvPicPr>
            <a:picLocks noChangeAspect="1"/>
          </p:cNvPicPr>
          <p:nvPr/>
        </p:nvPicPr>
        <p:blipFill>
          <a:blip r:embed="rId3"/>
          <a:stretch>
            <a:fillRect/>
          </a:stretch>
        </p:blipFill>
        <p:spPr>
          <a:xfrm>
            <a:off x="-100301" y="4949623"/>
            <a:ext cx="12392602" cy="1170955"/>
          </a:xfrm>
          <a:prstGeom prst="rect">
            <a:avLst/>
          </a:prstGeom>
        </p:spPr>
      </p:pic>
      <p:sp>
        <p:nvSpPr>
          <p:cNvPr id="9" name="TextBox 8">
            <a:extLst>
              <a:ext uri="{FF2B5EF4-FFF2-40B4-BE49-F238E27FC236}">
                <a16:creationId xmlns:a16="http://schemas.microsoft.com/office/drawing/2014/main" id="{BE3C70EA-5889-E146-F519-4E7A6DE9D26C}"/>
              </a:ext>
            </a:extLst>
          </p:cNvPr>
          <p:cNvSpPr txBox="1"/>
          <p:nvPr/>
        </p:nvSpPr>
        <p:spPr>
          <a:xfrm>
            <a:off x="5483086" y="6208510"/>
            <a:ext cx="1828800" cy="369332"/>
          </a:xfrm>
          <a:prstGeom prst="rect">
            <a:avLst/>
          </a:prstGeom>
          <a:noFill/>
        </p:spPr>
        <p:txBody>
          <a:bodyPr wrap="square" rtlCol="0">
            <a:spAutoFit/>
          </a:bodyPr>
          <a:lstStyle/>
          <a:p>
            <a:r>
              <a:rPr lang="en-US" b="1" dirty="0"/>
              <a:t>Summary Report</a:t>
            </a:r>
          </a:p>
        </p:txBody>
      </p:sp>
    </p:spTree>
    <p:extLst>
      <p:ext uri="{BB962C8B-B14F-4D97-AF65-F5344CB8AC3E}">
        <p14:creationId xmlns:p14="http://schemas.microsoft.com/office/powerpoint/2010/main" val="2338150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3D13-20C0-955C-3703-28FE92D3A1BC}"/>
              </a:ext>
            </a:extLst>
          </p:cNvPr>
          <p:cNvSpPr>
            <a:spLocks noGrp="1"/>
          </p:cNvSpPr>
          <p:nvPr>
            <p:ph type="title"/>
          </p:nvPr>
        </p:nvSpPr>
        <p:spPr>
          <a:xfrm>
            <a:off x="215348" y="0"/>
            <a:ext cx="8372061" cy="880579"/>
          </a:xfrm>
        </p:spPr>
        <p:txBody>
          <a:bodyPr>
            <a:normAutofit/>
          </a:bodyPr>
          <a:lstStyle/>
          <a:p>
            <a:r>
              <a:rPr lang="en-US" sz="3200" u="sng" dirty="0"/>
              <a:t>Snapshot and Backup Management</a:t>
            </a:r>
          </a:p>
        </p:txBody>
      </p:sp>
      <p:pic>
        <p:nvPicPr>
          <p:cNvPr id="5" name="Content Placeholder 4">
            <a:extLst>
              <a:ext uri="{FF2B5EF4-FFF2-40B4-BE49-F238E27FC236}">
                <a16:creationId xmlns:a16="http://schemas.microsoft.com/office/drawing/2014/main" id="{F68714C3-DEC2-3435-5D10-B752BE7C58C7}"/>
              </a:ext>
            </a:extLst>
          </p:cNvPr>
          <p:cNvPicPr>
            <a:picLocks noGrp="1" noChangeAspect="1"/>
          </p:cNvPicPr>
          <p:nvPr>
            <p:ph idx="1"/>
          </p:nvPr>
        </p:nvPicPr>
        <p:blipFill>
          <a:blip r:embed="rId2"/>
          <a:stretch>
            <a:fillRect/>
          </a:stretch>
        </p:blipFill>
        <p:spPr>
          <a:xfrm>
            <a:off x="392476" y="880579"/>
            <a:ext cx="11407047" cy="5410821"/>
          </a:xfrm>
        </p:spPr>
      </p:pic>
    </p:spTree>
    <p:extLst>
      <p:ext uri="{BB962C8B-B14F-4D97-AF65-F5344CB8AC3E}">
        <p14:creationId xmlns:p14="http://schemas.microsoft.com/office/powerpoint/2010/main" val="358961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B172-37CD-5F8B-918A-4066C4BA76A8}"/>
              </a:ext>
            </a:extLst>
          </p:cNvPr>
          <p:cNvSpPr>
            <a:spLocks noGrp="1"/>
          </p:cNvSpPr>
          <p:nvPr>
            <p:ph type="title"/>
          </p:nvPr>
        </p:nvSpPr>
        <p:spPr>
          <a:xfrm>
            <a:off x="84157" y="62001"/>
            <a:ext cx="5257800" cy="1015663"/>
          </a:xfrm>
        </p:spPr>
        <p:txBody>
          <a:bodyPr/>
          <a:lstStyle/>
          <a:p>
            <a:r>
              <a:rPr lang="en-US" b="1" u="sng" dirty="0"/>
              <a:t>Mobile App Testing - </a:t>
            </a:r>
          </a:p>
        </p:txBody>
      </p:sp>
      <p:sp>
        <p:nvSpPr>
          <p:cNvPr id="3" name="Content Placeholder 2">
            <a:extLst>
              <a:ext uri="{FF2B5EF4-FFF2-40B4-BE49-F238E27FC236}">
                <a16:creationId xmlns:a16="http://schemas.microsoft.com/office/drawing/2014/main" id="{25FAA9FA-F45D-7095-F4AB-0167DB35016A}"/>
              </a:ext>
            </a:extLst>
          </p:cNvPr>
          <p:cNvSpPr>
            <a:spLocks noGrp="1"/>
          </p:cNvSpPr>
          <p:nvPr>
            <p:ph idx="1"/>
          </p:nvPr>
        </p:nvSpPr>
        <p:spPr>
          <a:xfrm>
            <a:off x="94097" y="1343818"/>
            <a:ext cx="2902226" cy="745297"/>
          </a:xfrm>
        </p:spPr>
        <p:txBody>
          <a:bodyPr>
            <a:normAutofit fontScale="92500" lnSpcReduction="10000"/>
          </a:bodyPr>
          <a:lstStyle/>
          <a:p>
            <a:r>
              <a:rPr lang="en-US" dirty="0"/>
              <a:t>‘</a:t>
            </a:r>
            <a:r>
              <a:rPr lang="en-US" sz="2600" dirty="0"/>
              <a:t>No Internet connection’ bug.</a:t>
            </a:r>
          </a:p>
        </p:txBody>
      </p:sp>
      <p:pic>
        <p:nvPicPr>
          <p:cNvPr id="5" name="Picture 4">
            <a:extLst>
              <a:ext uri="{FF2B5EF4-FFF2-40B4-BE49-F238E27FC236}">
                <a16:creationId xmlns:a16="http://schemas.microsoft.com/office/drawing/2014/main" id="{C644FB0B-51A6-CBA8-FFC3-B7F41AF5A919}"/>
              </a:ext>
            </a:extLst>
          </p:cNvPr>
          <p:cNvPicPr>
            <a:picLocks noChangeAspect="1"/>
          </p:cNvPicPr>
          <p:nvPr/>
        </p:nvPicPr>
        <p:blipFill rotWithShape="1">
          <a:blip r:embed="rId2"/>
          <a:srcRect l="7488" t="18218" r="8776" b="-2475"/>
          <a:stretch/>
        </p:blipFill>
        <p:spPr>
          <a:xfrm>
            <a:off x="188844" y="2233337"/>
            <a:ext cx="2084229" cy="4447382"/>
          </a:xfrm>
          <a:prstGeom prst="rect">
            <a:avLst/>
          </a:prstGeom>
        </p:spPr>
      </p:pic>
      <p:sp>
        <p:nvSpPr>
          <p:cNvPr id="6" name="TextBox 5">
            <a:extLst>
              <a:ext uri="{FF2B5EF4-FFF2-40B4-BE49-F238E27FC236}">
                <a16:creationId xmlns:a16="http://schemas.microsoft.com/office/drawing/2014/main" id="{87E12798-0293-68F6-4A4D-071787C0077C}"/>
              </a:ext>
            </a:extLst>
          </p:cNvPr>
          <p:cNvSpPr txBox="1"/>
          <p:nvPr/>
        </p:nvSpPr>
        <p:spPr>
          <a:xfrm>
            <a:off x="2950098" y="1077664"/>
            <a:ext cx="273358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Search functionality not working after doing pagination.</a:t>
            </a:r>
          </a:p>
        </p:txBody>
      </p:sp>
      <p:pic>
        <p:nvPicPr>
          <p:cNvPr id="8" name="Picture 7">
            <a:extLst>
              <a:ext uri="{FF2B5EF4-FFF2-40B4-BE49-F238E27FC236}">
                <a16:creationId xmlns:a16="http://schemas.microsoft.com/office/drawing/2014/main" id="{B174F92E-A1C4-D6CC-84B1-E71684C343AF}"/>
              </a:ext>
            </a:extLst>
          </p:cNvPr>
          <p:cNvPicPr>
            <a:picLocks noChangeAspect="1"/>
          </p:cNvPicPr>
          <p:nvPr/>
        </p:nvPicPr>
        <p:blipFill rotWithShape="1">
          <a:blip r:embed="rId3"/>
          <a:srcRect t="5217"/>
          <a:stretch/>
        </p:blipFill>
        <p:spPr>
          <a:xfrm>
            <a:off x="3291828" y="2233337"/>
            <a:ext cx="2050129" cy="4313582"/>
          </a:xfrm>
          <a:prstGeom prst="rect">
            <a:avLst/>
          </a:prstGeom>
        </p:spPr>
      </p:pic>
      <p:pic>
        <p:nvPicPr>
          <p:cNvPr id="10" name="Picture 9">
            <a:extLst>
              <a:ext uri="{FF2B5EF4-FFF2-40B4-BE49-F238E27FC236}">
                <a16:creationId xmlns:a16="http://schemas.microsoft.com/office/drawing/2014/main" id="{2BB60E6E-726C-9D03-625A-A05E872B4378}"/>
              </a:ext>
            </a:extLst>
          </p:cNvPr>
          <p:cNvPicPr>
            <a:picLocks noChangeAspect="1"/>
          </p:cNvPicPr>
          <p:nvPr/>
        </p:nvPicPr>
        <p:blipFill rotWithShape="1">
          <a:blip r:embed="rId4"/>
          <a:srcRect t="4328"/>
          <a:stretch/>
        </p:blipFill>
        <p:spPr>
          <a:xfrm>
            <a:off x="6520072" y="2703443"/>
            <a:ext cx="1809726" cy="3843476"/>
          </a:xfrm>
          <a:prstGeom prst="rect">
            <a:avLst/>
          </a:prstGeom>
        </p:spPr>
      </p:pic>
      <p:sp>
        <p:nvSpPr>
          <p:cNvPr id="11" name="TextBox 10">
            <a:extLst>
              <a:ext uri="{FF2B5EF4-FFF2-40B4-BE49-F238E27FC236}">
                <a16:creationId xmlns:a16="http://schemas.microsoft.com/office/drawing/2014/main" id="{2DFCB8DC-56A3-E288-DAC1-213A884B0B9A}"/>
              </a:ext>
            </a:extLst>
          </p:cNvPr>
          <p:cNvSpPr txBox="1"/>
          <p:nvPr/>
        </p:nvSpPr>
        <p:spPr>
          <a:xfrm>
            <a:off x="6520072" y="1211296"/>
            <a:ext cx="180972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Invalid QR code bug</a:t>
            </a:r>
          </a:p>
        </p:txBody>
      </p:sp>
      <p:sp>
        <p:nvSpPr>
          <p:cNvPr id="13" name="TextBox 12">
            <a:extLst>
              <a:ext uri="{FF2B5EF4-FFF2-40B4-BE49-F238E27FC236}">
                <a16:creationId xmlns:a16="http://schemas.microsoft.com/office/drawing/2014/main" id="{422A8107-49A9-7852-E17A-4FD63C3F3096}"/>
              </a:ext>
            </a:extLst>
          </p:cNvPr>
          <p:cNvSpPr txBox="1"/>
          <p:nvPr/>
        </p:nvSpPr>
        <p:spPr>
          <a:xfrm>
            <a:off x="9268406" y="2202104"/>
            <a:ext cx="249572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Location Permission bug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QR Scanner torch bug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Dynamic Link error</a:t>
            </a:r>
          </a:p>
        </p:txBody>
      </p:sp>
    </p:spTree>
    <p:extLst>
      <p:ext uri="{BB962C8B-B14F-4D97-AF65-F5344CB8AC3E}">
        <p14:creationId xmlns:p14="http://schemas.microsoft.com/office/powerpoint/2010/main" val="1563653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7CD375E-99F2-98D6-0DF7-5BCF81891936}"/>
              </a:ext>
            </a:extLst>
          </p:cNvPr>
          <p:cNvPicPr>
            <a:picLocks noGrp="1" noChangeAspect="1"/>
          </p:cNvPicPr>
          <p:nvPr>
            <p:ph idx="1"/>
          </p:nvPr>
        </p:nvPicPr>
        <p:blipFill>
          <a:blip r:embed="rId2"/>
          <a:stretch>
            <a:fillRect/>
          </a:stretch>
        </p:blipFill>
        <p:spPr>
          <a:xfrm>
            <a:off x="586955" y="699800"/>
            <a:ext cx="11018090" cy="5458400"/>
          </a:xfrm>
        </p:spPr>
      </p:pic>
    </p:spTree>
    <p:extLst>
      <p:ext uri="{BB962C8B-B14F-4D97-AF65-F5344CB8AC3E}">
        <p14:creationId xmlns:p14="http://schemas.microsoft.com/office/powerpoint/2010/main" val="1849825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62A8-C4AE-A5B8-FEBC-64DDD3A915F0}"/>
              </a:ext>
            </a:extLst>
          </p:cNvPr>
          <p:cNvSpPr>
            <a:spLocks noGrp="1"/>
          </p:cNvSpPr>
          <p:nvPr>
            <p:ph type="title"/>
          </p:nvPr>
        </p:nvSpPr>
        <p:spPr>
          <a:xfrm>
            <a:off x="204041" y="224873"/>
            <a:ext cx="2329070" cy="708301"/>
          </a:xfrm>
        </p:spPr>
        <p:txBody>
          <a:bodyPr>
            <a:normAutofit/>
          </a:bodyPr>
          <a:lstStyle/>
          <a:p>
            <a:r>
              <a:rPr lang="en-US" sz="3600" b="1" u="sng" dirty="0"/>
              <a:t>ELK ML</a:t>
            </a:r>
            <a:r>
              <a:rPr lang="en-US" sz="3600" b="1" dirty="0"/>
              <a:t> -</a:t>
            </a:r>
            <a:endParaRPr lang="en-US" sz="3600" b="1" u="sng" dirty="0"/>
          </a:p>
        </p:txBody>
      </p:sp>
      <p:sp>
        <p:nvSpPr>
          <p:cNvPr id="3" name="Content Placeholder 2">
            <a:extLst>
              <a:ext uri="{FF2B5EF4-FFF2-40B4-BE49-F238E27FC236}">
                <a16:creationId xmlns:a16="http://schemas.microsoft.com/office/drawing/2014/main" id="{5742B39C-2542-9B26-0788-5D639CB328C3}"/>
              </a:ext>
            </a:extLst>
          </p:cNvPr>
          <p:cNvSpPr>
            <a:spLocks noGrp="1"/>
          </p:cNvSpPr>
          <p:nvPr>
            <p:ph idx="1"/>
          </p:nvPr>
        </p:nvSpPr>
        <p:spPr>
          <a:xfrm>
            <a:off x="204041" y="933174"/>
            <a:ext cx="2329070" cy="584775"/>
          </a:xfrm>
        </p:spPr>
        <p:txBody>
          <a:bodyPr/>
          <a:lstStyle/>
          <a:p>
            <a:r>
              <a:rPr lang="en-US" dirty="0">
                <a:hlinkClick r:id="rId2"/>
              </a:rPr>
              <a:t>ELK ML PPT</a:t>
            </a:r>
            <a:endParaRPr lang="en-US" dirty="0"/>
          </a:p>
        </p:txBody>
      </p:sp>
      <p:sp>
        <p:nvSpPr>
          <p:cNvPr id="4" name="TextBox 3">
            <a:extLst>
              <a:ext uri="{FF2B5EF4-FFF2-40B4-BE49-F238E27FC236}">
                <a16:creationId xmlns:a16="http://schemas.microsoft.com/office/drawing/2014/main" id="{BD1BE71C-4866-CD98-E0B5-1577D6FCA6D9}"/>
              </a:ext>
            </a:extLst>
          </p:cNvPr>
          <p:cNvSpPr txBox="1"/>
          <p:nvPr/>
        </p:nvSpPr>
        <p:spPr>
          <a:xfrm>
            <a:off x="204041" y="2586068"/>
            <a:ext cx="2297232" cy="584775"/>
          </a:xfrm>
          <a:prstGeom prst="rect">
            <a:avLst/>
          </a:prstGeom>
          <a:noFill/>
        </p:spPr>
        <p:txBody>
          <a:bodyPr wrap="none" rtlCol="0">
            <a:spAutoFit/>
          </a:bodyPr>
          <a:lstStyle/>
          <a:p>
            <a:r>
              <a:rPr lang="en-US" sz="3200" u="sng" dirty="0"/>
              <a:t>More Work</a:t>
            </a:r>
            <a:r>
              <a:rPr lang="en-US" sz="3200" dirty="0"/>
              <a:t> -</a:t>
            </a:r>
            <a:endParaRPr lang="en-US" sz="3200" u="sng" dirty="0"/>
          </a:p>
        </p:txBody>
      </p:sp>
      <p:sp>
        <p:nvSpPr>
          <p:cNvPr id="5" name="TextBox 4">
            <a:extLst>
              <a:ext uri="{FF2B5EF4-FFF2-40B4-BE49-F238E27FC236}">
                <a16:creationId xmlns:a16="http://schemas.microsoft.com/office/drawing/2014/main" id="{0DBED5D4-5F34-7A44-C580-34C37B397BEC}"/>
              </a:ext>
            </a:extLst>
          </p:cNvPr>
          <p:cNvSpPr txBox="1"/>
          <p:nvPr/>
        </p:nvSpPr>
        <p:spPr>
          <a:xfrm>
            <a:off x="204041" y="3463231"/>
            <a:ext cx="280420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Grafana Dashboard and creating alerts to Slack.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Exploring ELK.</a:t>
            </a:r>
          </a:p>
        </p:txBody>
      </p:sp>
      <p:pic>
        <p:nvPicPr>
          <p:cNvPr id="7" name="Picture 6">
            <a:extLst>
              <a:ext uri="{FF2B5EF4-FFF2-40B4-BE49-F238E27FC236}">
                <a16:creationId xmlns:a16="http://schemas.microsoft.com/office/drawing/2014/main" id="{B0A60A0F-D3EA-83B4-88F3-E7540F27D13A}"/>
              </a:ext>
            </a:extLst>
          </p:cNvPr>
          <p:cNvPicPr>
            <a:picLocks noChangeAspect="1"/>
          </p:cNvPicPr>
          <p:nvPr/>
        </p:nvPicPr>
        <p:blipFill>
          <a:blip r:embed="rId3"/>
          <a:stretch>
            <a:fillRect/>
          </a:stretch>
        </p:blipFill>
        <p:spPr>
          <a:xfrm>
            <a:off x="2835965" y="1424739"/>
            <a:ext cx="9246094" cy="5002565"/>
          </a:xfrm>
          <a:prstGeom prst="rect">
            <a:avLst/>
          </a:prstGeom>
        </p:spPr>
      </p:pic>
    </p:spTree>
    <p:extLst>
      <p:ext uri="{BB962C8B-B14F-4D97-AF65-F5344CB8AC3E}">
        <p14:creationId xmlns:p14="http://schemas.microsoft.com/office/powerpoint/2010/main" val="2394111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50DBCB-21D3-A0B4-C6E1-37B8C22F5A57}"/>
              </a:ext>
            </a:extLst>
          </p:cNvPr>
          <p:cNvSpPr>
            <a:spLocks noGrp="1"/>
          </p:cNvSpPr>
          <p:nvPr>
            <p:ph idx="1"/>
          </p:nvPr>
        </p:nvSpPr>
        <p:spPr>
          <a:xfrm>
            <a:off x="838200" y="1017243"/>
            <a:ext cx="10515600" cy="4351338"/>
          </a:xfrm>
        </p:spPr>
        <p:txBody>
          <a:bodyPr/>
          <a:lstStyle/>
          <a:p>
            <a:r>
              <a:rPr lang="en-US" dirty="0"/>
              <a:t>Creating Shell script for shooting mail to Slack, if there is no registration since 1hour or specified time.</a:t>
            </a:r>
          </a:p>
          <a:p>
            <a:endParaRPr lang="en-US" dirty="0"/>
          </a:p>
          <a:p>
            <a:r>
              <a:rPr lang="en-US" dirty="0"/>
              <a:t>Creating Shell script for deleting logs on server.</a:t>
            </a:r>
          </a:p>
          <a:p>
            <a:endParaRPr lang="en-US" dirty="0"/>
          </a:p>
          <a:p>
            <a:r>
              <a:rPr lang="en-US" dirty="0"/>
              <a:t>Creating Cronjob.</a:t>
            </a:r>
          </a:p>
        </p:txBody>
      </p:sp>
    </p:spTree>
    <p:extLst>
      <p:ext uri="{BB962C8B-B14F-4D97-AF65-F5344CB8AC3E}">
        <p14:creationId xmlns:p14="http://schemas.microsoft.com/office/powerpoint/2010/main" val="1928553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D957-D781-6529-6657-A21D07D57870}"/>
              </a:ext>
            </a:extLst>
          </p:cNvPr>
          <p:cNvSpPr>
            <a:spLocks noGrp="1"/>
          </p:cNvSpPr>
          <p:nvPr>
            <p:ph type="title"/>
          </p:nvPr>
        </p:nvSpPr>
        <p:spPr>
          <a:xfrm>
            <a:off x="3416410" y="2703621"/>
            <a:ext cx="10058400" cy="1450757"/>
          </a:xfrm>
        </p:spPr>
        <p:txBody>
          <a:bodyPr>
            <a:normAutofit/>
          </a:bodyPr>
          <a:lstStyle/>
          <a:p>
            <a:r>
              <a:rPr lang="en-US" sz="6000" dirty="0"/>
              <a:t>THANK YOU</a:t>
            </a:r>
          </a:p>
        </p:txBody>
      </p:sp>
    </p:spTree>
    <p:extLst>
      <p:ext uri="{BB962C8B-B14F-4D97-AF65-F5344CB8AC3E}">
        <p14:creationId xmlns:p14="http://schemas.microsoft.com/office/powerpoint/2010/main" val="1432043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5400" dirty="0">
                <a:solidFill>
                  <a:schemeClr val="tx1"/>
                </a:solidFill>
              </a:rPr>
              <a:t>JMeter and ELK Stack</a:t>
            </a:r>
          </a:p>
        </p:txBody>
      </p:sp>
      <p:sp>
        <p:nvSpPr>
          <p:cNvPr id="3" name="TextBox 2">
            <a:extLst>
              <a:ext uri="{FF2B5EF4-FFF2-40B4-BE49-F238E27FC236}">
                <a16:creationId xmlns:a16="http://schemas.microsoft.com/office/drawing/2014/main" id="{3EB4F36A-2D09-FDEC-D402-D25DBD15181A}"/>
              </a:ext>
            </a:extLst>
          </p:cNvPr>
          <p:cNvSpPr txBox="1"/>
          <p:nvPr/>
        </p:nvSpPr>
        <p:spPr>
          <a:xfrm>
            <a:off x="9730569" y="4866690"/>
            <a:ext cx="2160104" cy="369332"/>
          </a:xfrm>
          <a:prstGeom prst="rect">
            <a:avLst/>
          </a:prstGeom>
          <a:noFill/>
        </p:spPr>
        <p:txBody>
          <a:bodyPr wrap="square" rtlCol="0">
            <a:spAutoFit/>
          </a:bodyPr>
          <a:lstStyle/>
          <a:p>
            <a:r>
              <a:rPr lang="en-US" dirty="0"/>
              <a:t>-  Apoorv Gupta</a:t>
            </a:r>
          </a:p>
        </p:txBody>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C50F-E2E0-CAD3-0DA7-427B0F858865}"/>
              </a:ext>
            </a:extLst>
          </p:cNvPr>
          <p:cNvSpPr>
            <a:spLocks noGrp="1"/>
          </p:cNvSpPr>
          <p:nvPr>
            <p:ph type="title"/>
          </p:nvPr>
        </p:nvSpPr>
        <p:spPr>
          <a:xfrm>
            <a:off x="1066800" y="185433"/>
            <a:ext cx="10058400" cy="985416"/>
          </a:xfrm>
        </p:spPr>
        <p:txBody>
          <a:bodyPr/>
          <a:lstStyle/>
          <a:p>
            <a:r>
              <a:rPr lang="en-US" dirty="0"/>
              <a:t>JMeter</a:t>
            </a:r>
          </a:p>
        </p:txBody>
      </p:sp>
      <p:sp>
        <p:nvSpPr>
          <p:cNvPr id="3" name="Content Placeholder 2">
            <a:extLst>
              <a:ext uri="{FF2B5EF4-FFF2-40B4-BE49-F238E27FC236}">
                <a16:creationId xmlns:a16="http://schemas.microsoft.com/office/drawing/2014/main" id="{2D3FF535-499C-5AF3-D7EA-B24DC58791A4}"/>
              </a:ext>
            </a:extLst>
          </p:cNvPr>
          <p:cNvSpPr>
            <a:spLocks noGrp="1"/>
          </p:cNvSpPr>
          <p:nvPr>
            <p:ph idx="1"/>
          </p:nvPr>
        </p:nvSpPr>
        <p:spPr>
          <a:xfrm>
            <a:off x="1066800" y="1402780"/>
            <a:ext cx="10058400" cy="3760891"/>
          </a:xfrm>
        </p:spPr>
        <p:txBody>
          <a:bodyPr/>
          <a:lstStyle/>
          <a:p>
            <a:r>
              <a:rPr lang="en-US" b="0" i="0" dirty="0">
                <a:solidFill>
                  <a:schemeClr val="tx1"/>
                </a:solidFill>
                <a:effectLst/>
                <a:latin typeface="arial" panose="020B0604020202020204" pitchFamily="34" charset="0"/>
              </a:rPr>
              <a:t>It a load testing tool for analyzing and measuring the performance of a variety of services</a:t>
            </a:r>
            <a:endParaRPr lang="en-US" dirty="0">
              <a:solidFill>
                <a:schemeClr val="tx1"/>
              </a:solidFill>
            </a:endParaRPr>
          </a:p>
        </p:txBody>
      </p:sp>
      <p:pic>
        <p:nvPicPr>
          <p:cNvPr id="7" name="Picture 6">
            <a:extLst>
              <a:ext uri="{FF2B5EF4-FFF2-40B4-BE49-F238E27FC236}">
                <a16:creationId xmlns:a16="http://schemas.microsoft.com/office/drawing/2014/main" id="{D429627D-C1F4-460C-095B-C07BE84504F7}"/>
              </a:ext>
            </a:extLst>
          </p:cNvPr>
          <p:cNvPicPr>
            <a:picLocks noChangeAspect="1"/>
          </p:cNvPicPr>
          <p:nvPr/>
        </p:nvPicPr>
        <p:blipFill>
          <a:blip r:embed="rId2"/>
          <a:stretch>
            <a:fillRect/>
          </a:stretch>
        </p:blipFill>
        <p:spPr>
          <a:xfrm>
            <a:off x="2035534" y="1972660"/>
            <a:ext cx="8120932" cy="4340293"/>
          </a:xfrm>
          <a:prstGeom prst="rect">
            <a:avLst/>
          </a:prstGeom>
        </p:spPr>
      </p:pic>
    </p:spTree>
    <p:extLst>
      <p:ext uri="{BB962C8B-B14F-4D97-AF65-F5344CB8AC3E}">
        <p14:creationId xmlns:p14="http://schemas.microsoft.com/office/powerpoint/2010/main" val="14216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36458E-3407-9E2E-19DD-71C3A433B51A}"/>
              </a:ext>
            </a:extLst>
          </p:cNvPr>
          <p:cNvPicPr>
            <a:picLocks noGrp="1" noChangeAspect="1"/>
          </p:cNvPicPr>
          <p:nvPr>
            <p:ph idx="1"/>
          </p:nvPr>
        </p:nvPicPr>
        <p:blipFill>
          <a:blip r:embed="rId2"/>
          <a:stretch>
            <a:fillRect/>
          </a:stretch>
        </p:blipFill>
        <p:spPr>
          <a:xfrm>
            <a:off x="317141" y="106018"/>
            <a:ext cx="11557717" cy="6176525"/>
          </a:xfrm>
        </p:spPr>
      </p:pic>
    </p:spTree>
    <p:extLst>
      <p:ext uri="{BB962C8B-B14F-4D97-AF65-F5344CB8AC3E}">
        <p14:creationId xmlns:p14="http://schemas.microsoft.com/office/powerpoint/2010/main" val="48514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F491-82B2-5185-0322-267D09F2D79F}"/>
              </a:ext>
            </a:extLst>
          </p:cNvPr>
          <p:cNvSpPr>
            <a:spLocks noGrp="1"/>
          </p:cNvSpPr>
          <p:nvPr>
            <p:ph type="title"/>
          </p:nvPr>
        </p:nvSpPr>
        <p:spPr>
          <a:xfrm>
            <a:off x="2740549" y="2584352"/>
            <a:ext cx="10058400" cy="1450757"/>
          </a:xfrm>
        </p:spPr>
        <p:txBody>
          <a:bodyPr>
            <a:normAutofit/>
          </a:bodyPr>
          <a:lstStyle/>
          <a:p>
            <a:r>
              <a:rPr lang="en-US" sz="6000" dirty="0"/>
              <a:t>How This Works?</a:t>
            </a:r>
          </a:p>
        </p:txBody>
      </p:sp>
    </p:spTree>
    <p:extLst>
      <p:ext uri="{BB962C8B-B14F-4D97-AF65-F5344CB8AC3E}">
        <p14:creationId xmlns:p14="http://schemas.microsoft.com/office/powerpoint/2010/main" val="3429522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F5D9-26DA-B8D1-E513-70B791106028}"/>
              </a:ext>
            </a:extLst>
          </p:cNvPr>
          <p:cNvSpPr>
            <a:spLocks noGrp="1"/>
          </p:cNvSpPr>
          <p:nvPr>
            <p:ph type="title"/>
          </p:nvPr>
        </p:nvSpPr>
        <p:spPr/>
        <p:txBody>
          <a:bodyPr/>
          <a:lstStyle/>
          <a:p>
            <a:r>
              <a:rPr lang="en-US" dirty="0"/>
              <a:t>ELK Stack</a:t>
            </a:r>
          </a:p>
        </p:txBody>
      </p:sp>
      <p:pic>
        <p:nvPicPr>
          <p:cNvPr id="5" name="Content Placeholder 4">
            <a:extLst>
              <a:ext uri="{FF2B5EF4-FFF2-40B4-BE49-F238E27FC236}">
                <a16:creationId xmlns:a16="http://schemas.microsoft.com/office/drawing/2014/main" id="{A1E22241-E5E6-F8E0-72BD-675C90FCB543}"/>
              </a:ext>
            </a:extLst>
          </p:cNvPr>
          <p:cNvPicPr>
            <a:picLocks noGrp="1" noChangeAspect="1"/>
          </p:cNvPicPr>
          <p:nvPr>
            <p:ph idx="1"/>
          </p:nvPr>
        </p:nvPicPr>
        <p:blipFill>
          <a:blip r:embed="rId2"/>
          <a:stretch>
            <a:fillRect/>
          </a:stretch>
        </p:blipFill>
        <p:spPr>
          <a:xfrm>
            <a:off x="2533650" y="3044031"/>
            <a:ext cx="7124700" cy="1914525"/>
          </a:xfrm>
        </p:spPr>
      </p:pic>
    </p:spTree>
    <p:extLst>
      <p:ext uri="{BB962C8B-B14F-4D97-AF65-F5344CB8AC3E}">
        <p14:creationId xmlns:p14="http://schemas.microsoft.com/office/powerpoint/2010/main" val="2438953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8057-BD68-4DE3-3644-B24708E6C809}"/>
              </a:ext>
            </a:extLst>
          </p:cNvPr>
          <p:cNvSpPr>
            <a:spLocks noGrp="1"/>
          </p:cNvSpPr>
          <p:nvPr>
            <p:ph type="title"/>
          </p:nvPr>
        </p:nvSpPr>
        <p:spPr>
          <a:xfrm>
            <a:off x="1190045" y="576469"/>
            <a:ext cx="10058400" cy="1034995"/>
          </a:xfrm>
        </p:spPr>
        <p:txBody>
          <a:bodyPr/>
          <a:lstStyle/>
          <a:p>
            <a:r>
              <a:rPr lang="en-US" dirty="0"/>
              <a:t>Elasticsearch</a:t>
            </a:r>
          </a:p>
        </p:txBody>
      </p:sp>
      <p:pic>
        <p:nvPicPr>
          <p:cNvPr id="5" name="Content Placeholder 4">
            <a:extLst>
              <a:ext uri="{FF2B5EF4-FFF2-40B4-BE49-F238E27FC236}">
                <a16:creationId xmlns:a16="http://schemas.microsoft.com/office/drawing/2014/main" id="{7C491F54-C661-4AF3-876B-9D460666B532}"/>
              </a:ext>
            </a:extLst>
          </p:cNvPr>
          <p:cNvPicPr>
            <a:picLocks noGrp="1" noChangeAspect="1"/>
          </p:cNvPicPr>
          <p:nvPr>
            <p:ph idx="1"/>
          </p:nvPr>
        </p:nvPicPr>
        <p:blipFill>
          <a:blip r:embed="rId2"/>
          <a:stretch>
            <a:fillRect/>
          </a:stretch>
        </p:blipFill>
        <p:spPr>
          <a:xfrm>
            <a:off x="1408360" y="1825625"/>
            <a:ext cx="9375280" cy="4351338"/>
          </a:xfrm>
        </p:spPr>
      </p:pic>
    </p:spTree>
    <p:extLst>
      <p:ext uri="{BB962C8B-B14F-4D97-AF65-F5344CB8AC3E}">
        <p14:creationId xmlns:p14="http://schemas.microsoft.com/office/powerpoint/2010/main" val="4273237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5CAC-66D0-27FB-2B9C-24B8FAFE2263}"/>
              </a:ext>
            </a:extLst>
          </p:cNvPr>
          <p:cNvSpPr>
            <a:spLocks noGrp="1"/>
          </p:cNvSpPr>
          <p:nvPr>
            <p:ph type="title"/>
          </p:nvPr>
        </p:nvSpPr>
        <p:spPr>
          <a:xfrm>
            <a:off x="0" y="-13252"/>
            <a:ext cx="4214191" cy="723389"/>
          </a:xfrm>
        </p:spPr>
        <p:txBody>
          <a:bodyPr>
            <a:normAutofit fontScale="90000"/>
          </a:bodyPr>
          <a:lstStyle/>
          <a:p>
            <a:r>
              <a:rPr lang="en-US" b="1" u="sng" dirty="0"/>
              <a:t>NFT Portal Testing - </a:t>
            </a:r>
          </a:p>
        </p:txBody>
      </p:sp>
      <p:pic>
        <p:nvPicPr>
          <p:cNvPr id="7" name="Picture 6">
            <a:extLst>
              <a:ext uri="{FF2B5EF4-FFF2-40B4-BE49-F238E27FC236}">
                <a16:creationId xmlns:a16="http://schemas.microsoft.com/office/drawing/2014/main" id="{3C34E91D-AAD9-C6C2-A3EE-507FAC6D1110}"/>
              </a:ext>
            </a:extLst>
          </p:cNvPr>
          <p:cNvPicPr>
            <a:picLocks noChangeAspect="1"/>
          </p:cNvPicPr>
          <p:nvPr/>
        </p:nvPicPr>
        <p:blipFill rotWithShape="1">
          <a:blip r:embed="rId2"/>
          <a:srcRect l="27609" t="24142" r="25544" b="19792"/>
          <a:stretch/>
        </p:blipFill>
        <p:spPr>
          <a:xfrm>
            <a:off x="490329" y="809550"/>
            <a:ext cx="4956313" cy="3010527"/>
          </a:xfrm>
          <a:prstGeom prst="rect">
            <a:avLst/>
          </a:prstGeom>
        </p:spPr>
      </p:pic>
      <p:sp>
        <p:nvSpPr>
          <p:cNvPr id="6" name="TextBox 5">
            <a:extLst>
              <a:ext uri="{FF2B5EF4-FFF2-40B4-BE49-F238E27FC236}">
                <a16:creationId xmlns:a16="http://schemas.microsoft.com/office/drawing/2014/main" id="{A47D2E8A-2CDA-591F-F284-69C483C80D6E}"/>
              </a:ext>
            </a:extLst>
          </p:cNvPr>
          <p:cNvSpPr txBox="1"/>
          <p:nvPr/>
        </p:nvSpPr>
        <p:spPr>
          <a:xfrm>
            <a:off x="119270" y="4158649"/>
            <a:ext cx="5857460"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t>Error message should also be in specific language chosen.</a:t>
            </a:r>
          </a:p>
          <a:p>
            <a:pPr marL="342900" indent="-342900">
              <a:buFont typeface="Arial" panose="020B0604020202020204" pitchFamily="34" charset="0"/>
              <a:buChar char="•"/>
            </a:pPr>
            <a:r>
              <a:rPr lang="en-US" sz="2400" b="1" dirty="0"/>
              <a:t>Add a pre-loader on every screen.</a:t>
            </a:r>
          </a:p>
          <a:p>
            <a:pPr marL="342900" indent="-342900">
              <a:buFont typeface="Arial" panose="020B0604020202020204" pitchFamily="34" charset="0"/>
              <a:buChar char="•"/>
            </a:pPr>
            <a:r>
              <a:rPr lang="en-US" sz="2400" b="1" dirty="0"/>
              <a:t>Sign in with google screen display bug.</a:t>
            </a:r>
          </a:p>
          <a:p>
            <a:r>
              <a:rPr lang="en-US" sz="2400" b="1" dirty="0"/>
              <a:t>     (Throttling)</a:t>
            </a:r>
          </a:p>
          <a:p>
            <a:pPr marL="342900" indent="-342900">
              <a:buFont typeface="Arial" panose="020B0604020202020204" pitchFamily="34" charset="0"/>
              <a:buChar char="•"/>
            </a:pPr>
            <a:r>
              <a:rPr lang="en-US" sz="2400" b="1" dirty="0"/>
              <a:t>Also did some API testing.</a:t>
            </a:r>
          </a:p>
        </p:txBody>
      </p:sp>
      <p:pic>
        <p:nvPicPr>
          <p:cNvPr id="10" name="Picture 9">
            <a:extLst>
              <a:ext uri="{FF2B5EF4-FFF2-40B4-BE49-F238E27FC236}">
                <a16:creationId xmlns:a16="http://schemas.microsoft.com/office/drawing/2014/main" id="{2BC7BF57-C125-B0AC-41EF-9889A225DAF3}"/>
              </a:ext>
            </a:extLst>
          </p:cNvPr>
          <p:cNvPicPr>
            <a:picLocks noChangeAspect="1"/>
          </p:cNvPicPr>
          <p:nvPr/>
        </p:nvPicPr>
        <p:blipFill rotWithShape="1">
          <a:blip r:embed="rId3"/>
          <a:srcRect l="30326" t="25302" r="30870" b="24819"/>
          <a:stretch/>
        </p:blipFill>
        <p:spPr>
          <a:xfrm>
            <a:off x="5976730" y="0"/>
            <a:ext cx="5287618" cy="3419061"/>
          </a:xfrm>
          <a:prstGeom prst="rect">
            <a:avLst/>
          </a:prstGeom>
        </p:spPr>
      </p:pic>
      <p:pic>
        <p:nvPicPr>
          <p:cNvPr id="12" name="Picture 11">
            <a:extLst>
              <a:ext uri="{FF2B5EF4-FFF2-40B4-BE49-F238E27FC236}">
                <a16:creationId xmlns:a16="http://schemas.microsoft.com/office/drawing/2014/main" id="{5F2AD808-72F7-8994-7A1A-387E5CA2F121}"/>
              </a:ext>
            </a:extLst>
          </p:cNvPr>
          <p:cNvPicPr>
            <a:picLocks noChangeAspect="1"/>
          </p:cNvPicPr>
          <p:nvPr/>
        </p:nvPicPr>
        <p:blipFill rotWithShape="1">
          <a:blip r:embed="rId4"/>
          <a:srcRect l="24456" t="10336" r="20109" b="8973"/>
          <a:stretch/>
        </p:blipFill>
        <p:spPr>
          <a:xfrm>
            <a:off x="5976730" y="3438940"/>
            <a:ext cx="5287618" cy="3459652"/>
          </a:xfrm>
          <a:prstGeom prst="rect">
            <a:avLst/>
          </a:prstGeom>
        </p:spPr>
      </p:pic>
    </p:spTree>
    <p:extLst>
      <p:ext uri="{BB962C8B-B14F-4D97-AF65-F5344CB8AC3E}">
        <p14:creationId xmlns:p14="http://schemas.microsoft.com/office/powerpoint/2010/main" val="1370811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8121-340F-D6DD-5E11-7DD51A969CDD}"/>
              </a:ext>
            </a:extLst>
          </p:cNvPr>
          <p:cNvSpPr>
            <a:spLocks noGrp="1"/>
          </p:cNvSpPr>
          <p:nvPr>
            <p:ph type="title"/>
          </p:nvPr>
        </p:nvSpPr>
        <p:spPr>
          <a:xfrm>
            <a:off x="1258753" y="576470"/>
            <a:ext cx="10058400" cy="1160890"/>
          </a:xfrm>
        </p:spPr>
        <p:txBody>
          <a:bodyPr/>
          <a:lstStyle/>
          <a:p>
            <a:r>
              <a:rPr lang="en-US" dirty="0"/>
              <a:t>Kibana</a:t>
            </a:r>
          </a:p>
        </p:txBody>
      </p:sp>
      <p:pic>
        <p:nvPicPr>
          <p:cNvPr id="5" name="Content Placeholder 4">
            <a:extLst>
              <a:ext uri="{FF2B5EF4-FFF2-40B4-BE49-F238E27FC236}">
                <a16:creationId xmlns:a16="http://schemas.microsoft.com/office/drawing/2014/main" id="{89D9838F-D98E-BF42-11C6-096E2DDFE2B6}"/>
              </a:ext>
            </a:extLst>
          </p:cNvPr>
          <p:cNvPicPr>
            <a:picLocks noGrp="1" noChangeAspect="1"/>
          </p:cNvPicPr>
          <p:nvPr>
            <p:ph idx="1"/>
          </p:nvPr>
        </p:nvPicPr>
        <p:blipFill>
          <a:blip r:embed="rId2"/>
          <a:stretch>
            <a:fillRect/>
          </a:stretch>
        </p:blipFill>
        <p:spPr>
          <a:xfrm>
            <a:off x="1258753" y="2081695"/>
            <a:ext cx="9674494" cy="4199835"/>
          </a:xfrm>
        </p:spPr>
      </p:pic>
    </p:spTree>
    <p:extLst>
      <p:ext uri="{BB962C8B-B14F-4D97-AF65-F5344CB8AC3E}">
        <p14:creationId xmlns:p14="http://schemas.microsoft.com/office/powerpoint/2010/main" val="1708473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1F623B-2DC3-D541-856A-74D73CC4FF22}"/>
              </a:ext>
            </a:extLst>
          </p:cNvPr>
          <p:cNvPicPr>
            <a:picLocks noGrp="1" noChangeAspect="1"/>
          </p:cNvPicPr>
          <p:nvPr>
            <p:ph idx="1"/>
          </p:nvPr>
        </p:nvPicPr>
        <p:blipFill>
          <a:blip r:embed="rId2"/>
          <a:stretch>
            <a:fillRect/>
          </a:stretch>
        </p:blipFill>
        <p:spPr>
          <a:xfrm>
            <a:off x="162291" y="331304"/>
            <a:ext cx="11867417" cy="5870714"/>
          </a:xfrm>
        </p:spPr>
      </p:pic>
    </p:spTree>
    <p:extLst>
      <p:ext uri="{BB962C8B-B14F-4D97-AF65-F5344CB8AC3E}">
        <p14:creationId xmlns:p14="http://schemas.microsoft.com/office/powerpoint/2010/main" val="89410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DFC1-6C76-5D44-28E2-F582B5EB7B18}"/>
              </a:ext>
            </a:extLst>
          </p:cNvPr>
          <p:cNvSpPr>
            <a:spLocks noGrp="1"/>
          </p:cNvSpPr>
          <p:nvPr>
            <p:ph type="title"/>
          </p:nvPr>
        </p:nvSpPr>
        <p:spPr>
          <a:xfrm>
            <a:off x="3071853" y="2703621"/>
            <a:ext cx="10058400" cy="1450757"/>
          </a:xfrm>
        </p:spPr>
        <p:txBody>
          <a:bodyPr>
            <a:normAutofit/>
          </a:bodyPr>
          <a:lstStyle/>
          <a:p>
            <a:r>
              <a:rPr lang="en-US" sz="5400" dirty="0"/>
              <a:t>How This </a:t>
            </a:r>
            <a:r>
              <a:rPr lang="en-US" sz="5400" dirty="0">
                <a:hlinkClick r:id="rId2"/>
              </a:rPr>
              <a:t>Works</a:t>
            </a:r>
            <a:r>
              <a:rPr lang="en-US" sz="5400" dirty="0"/>
              <a:t>?</a:t>
            </a:r>
          </a:p>
        </p:txBody>
      </p:sp>
    </p:spTree>
    <p:extLst>
      <p:ext uri="{BB962C8B-B14F-4D97-AF65-F5344CB8AC3E}">
        <p14:creationId xmlns:p14="http://schemas.microsoft.com/office/powerpoint/2010/main" val="3806502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76BD-8354-6901-C942-CBB6E6EF4A90}"/>
              </a:ext>
            </a:extLst>
          </p:cNvPr>
          <p:cNvSpPr>
            <a:spLocks noGrp="1"/>
          </p:cNvSpPr>
          <p:nvPr>
            <p:ph type="title"/>
          </p:nvPr>
        </p:nvSpPr>
        <p:spPr/>
        <p:txBody>
          <a:bodyPr/>
          <a:lstStyle/>
          <a:p>
            <a:r>
              <a:rPr lang="en-US" dirty="0"/>
              <a:t>More Working……</a:t>
            </a:r>
          </a:p>
        </p:txBody>
      </p:sp>
      <p:sp>
        <p:nvSpPr>
          <p:cNvPr id="3" name="Content Placeholder 2">
            <a:extLst>
              <a:ext uri="{FF2B5EF4-FFF2-40B4-BE49-F238E27FC236}">
                <a16:creationId xmlns:a16="http://schemas.microsoft.com/office/drawing/2014/main" id="{14451CA1-6D1C-B16F-5747-FEADEA742E2E}"/>
              </a:ext>
            </a:extLst>
          </p:cNvPr>
          <p:cNvSpPr>
            <a:spLocks noGrp="1"/>
          </p:cNvSpPr>
          <p:nvPr>
            <p:ph idx="1"/>
          </p:nvPr>
        </p:nvSpPr>
        <p:spPr/>
        <p:txBody>
          <a:bodyPr>
            <a:normAutofit lnSpcReduction="10000"/>
          </a:bodyPr>
          <a:lstStyle/>
          <a:p>
            <a:endParaRPr lang="en-US" b="1" dirty="0"/>
          </a:p>
          <a:p>
            <a:r>
              <a:rPr lang="en-US" b="1" dirty="0"/>
              <a:t>1 </a:t>
            </a:r>
            <a:r>
              <a:rPr lang="en-US" b="1" u="sng" dirty="0"/>
              <a:t>AI Automation </a:t>
            </a:r>
            <a:r>
              <a:rPr lang="en-US" b="1" dirty="0"/>
              <a:t>–</a:t>
            </a:r>
            <a:r>
              <a:rPr lang="en-US" dirty="0"/>
              <a:t> request getting from different user, will help for better testing practices and also to store their data and use it for more user-personalized experience.</a:t>
            </a:r>
          </a:p>
          <a:p>
            <a:endParaRPr lang="en-US" dirty="0"/>
          </a:p>
          <a:p>
            <a:pPr marL="0" indent="0">
              <a:buNone/>
            </a:pPr>
            <a:r>
              <a:rPr lang="en-US" b="1" dirty="0"/>
              <a:t>  2</a:t>
            </a:r>
            <a:r>
              <a:rPr lang="en-US" dirty="0"/>
              <a:t> </a:t>
            </a:r>
            <a:r>
              <a:rPr lang="en-US" b="1" u="sng" dirty="0"/>
              <a:t>Gattling Tool</a:t>
            </a:r>
            <a:r>
              <a:rPr lang="en-US" u="sng" dirty="0"/>
              <a:t> </a:t>
            </a:r>
            <a:r>
              <a:rPr lang="en-US" dirty="0"/>
              <a:t>– </a:t>
            </a:r>
            <a:r>
              <a:rPr lang="en-US" dirty="0">
                <a:latin typeface="arial" panose="020B0604020202020204" pitchFamily="34" charset="0"/>
              </a:rPr>
              <a:t>A</a:t>
            </a:r>
            <a:r>
              <a:rPr lang="en-US" b="0" i="0" dirty="0">
                <a:effectLst/>
                <a:latin typeface="arial" panose="020B0604020202020204" pitchFamily="34" charset="0"/>
              </a:rPr>
              <a:t>n open-source load- and performance-testing framework based on Scala. </a:t>
            </a:r>
          </a:p>
          <a:p>
            <a:pPr marL="0" indent="0">
              <a:buNone/>
            </a:pPr>
            <a:endParaRPr lang="en-US" dirty="0">
              <a:latin typeface="arial" panose="020B0604020202020204" pitchFamily="34" charset="0"/>
            </a:endParaRPr>
          </a:p>
          <a:p>
            <a:pPr marL="0" indent="0">
              <a:buNone/>
            </a:pPr>
            <a:r>
              <a:rPr lang="en-US" b="0" i="0" dirty="0">
                <a:effectLst/>
                <a:latin typeface="arial" panose="020B0604020202020204" pitchFamily="34" charset="0"/>
              </a:rPr>
              <a:t>  </a:t>
            </a:r>
            <a:r>
              <a:rPr lang="en-US" sz="1600" b="1" i="0" dirty="0">
                <a:effectLst/>
                <a:latin typeface="arial" panose="020B0604020202020204" pitchFamily="34" charset="0"/>
              </a:rPr>
              <a:t>3</a:t>
            </a:r>
            <a:r>
              <a:rPr lang="en-US" sz="1600" b="0" i="0" u="sng" dirty="0">
                <a:effectLst/>
                <a:latin typeface="arial" panose="020B0604020202020204" pitchFamily="34" charset="0"/>
              </a:rPr>
              <a:t> </a:t>
            </a:r>
            <a:r>
              <a:rPr lang="en-US" sz="1600" b="1" i="0" u="sng" dirty="0">
                <a:effectLst/>
                <a:latin typeface="arial" panose="020B0604020202020204" pitchFamily="34" charset="0"/>
              </a:rPr>
              <a:t>Kibana </a:t>
            </a:r>
            <a:r>
              <a:rPr lang="en-US" b="1" i="0" dirty="0">
                <a:effectLst/>
                <a:latin typeface="arial" panose="020B0604020202020204" pitchFamily="34" charset="0"/>
              </a:rPr>
              <a:t>--  </a:t>
            </a:r>
            <a:r>
              <a:rPr lang="en-US" b="0" i="0" dirty="0">
                <a:effectLst/>
                <a:latin typeface="arial" panose="020B0604020202020204" pitchFamily="34" charset="0"/>
              </a:rPr>
              <a:t>Registration</a:t>
            </a:r>
            <a:r>
              <a:rPr lang="en-US" dirty="0">
                <a:latin typeface="arial" panose="020B0604020202020204" pitchFamily="34" charset="0"/>
              </a:rPr>
              <a:t>(Merchant, Consumer), Transaction</a:t>
            </a:r>
            <a:r>
              <a:rPr lang="en-US" b="0" i="0" dirty="0">
                <a:effectLst/>
                <a:latin typeface="arial" panose="020B0604020202020204" pitchFamily="34" charset="0"/>
              </a:rPr>
              <a:t> and many more….</a:t>
            </a:r>
            <a:endParaRPr lang="en-US" dirty="0"/>
          </a:p>
        </p:txBody>
      </p:sp>
    </p:spTree>
    <p:extLst>
      <p:ext uri="{BB962C8B-B14F-4D97-AF65-F5344CB8AC3E}">
        <p14:creationId xmlns:p14="http://schemas.microsoft.com/office/powerpoint/2010/main" val="3460061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D957-D781-6529-6657-A21D07D57870}"/>
              </a:ext>
            </a:extLst>
          </p:cNvPr>
          <p:cNvSpPr>
            <a:spLocks noGrp="1"/>
          </p:cNvSpPr>
          <p:nvPr>
            <p:ph type="title"/>
          </p:nvPr>
        </p:nvSpPr>
        <p:spPr>
          <a:xfrm>
            <a:off x="3416410" y="2703621"/>
            <a:ext cx="10058400" cy="1450757"/>
          </a:xfrm>
        </p:spPr>
        <p:txBody>
          <a:bodyPr>
            <a:normAutofit/>
          </a:bodyPr>
          <a:lstStyle/>
          <a:p>
            <a:r>
              <a:rPr lang="en-US" sz="6000" dirty="0"/>
              <a:t>THANK YOU</a:t>
            </a:r>
          </a:p>
        </p:txBody>
      </p:sp>
    </p:spTree>
    <p:extLst>
      <p:ext uri="{BB962C8B-B14F-4D97-AF65-F5344CB8AC3E}">
        <p14:creationId xmlns:p14="http://schemas.microsoft.com/office/powerpoint/2010/main" val="2162810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65D7-8BE6-0726-18A5-3FAFDC844380}"/>
              </a:ext>
            </a:extLst>
          </p:cNvPr>
          <p:cNvSpPr>
            <a:spLocks noGrp="1"/>
          </p:cNvSpPr>
          <p:nvPr>
            <p:ph type="title"/>
          </p:nvPr>
        </p:nvSpPr>
        <p:spPr>
          <a:xfrm>
            <a:off x="0" y="0"/>
            <a:ext cx="5718243" cy="996747"/>
          </a:xfrm>
        </p:spPr>
        <p:txBody>
          <a:bodyPr>
            <a:normAutofit/>
          </a:bodyPr>
          <a:lstStyle/>
          <a:p>
            <a:r>
              <a:rPr lang="en-US" sz="4000" b="1" u="sng" dirty="0"/>
              <a:t>UCM Backoffice Testing -</a:t>
            </a:r>
          </a:p>
        </p:txBody>
      </p:sp>
      <p:pic>
        <p:nvPicPr>
          <p:cNvPr id="5" name="Content Placeholder 4">
            <a:extLst>
              <a:ext uri="{FF2B5EF4-FFF2-40B4-BE49-F238E27FC236}">
                <a16:creationId xmlns:a16="http://schemas.microsoft.com/office/drawing/2014/main" id="{AC8181BB-0C50-8C8B-776E-E0C59770A1A8}"/>
              </a:ext>
            </a:extLst>
          </p:cNvPr>
          <p:cNvPicPr>
            <a:picLocks noGrp="1" noChangeAspect="1"/>
          </p:cNvPicPr>
          <p:nvPr>
            <p:ph idx="1"/>
          </p:nvPr>
        </p:nvPicPr>
        <p:blipFill rotWithShape="1">
          <a:blip r:embed="rId2"/>
          <a:srcRect l="1903" t="10803" r="-945" b="8716"/>
          <a:stretch/>
        </p:blipFill>
        <p:spPr>
          <a:xfrm>
            <a:off x="5995363" y="3536926"/>
            <a:ext cx="6196637" cy="3321074"/>
          </a:xfrm>
        </p:spPr>
      </p:pic>
      <p:pic>
        <p:nvPicPr>
          <p:cNvPr id="7" name="Picture 6">
            <a:extLst>
              <a:ext uri="{FF2B5EF4-FFF2-40B4-BE49-F238E27FC236}">
                <a16:creationId xmlns:a16="http://schemas.microsoft.com/office/drawing/2014/main" id="{6A64B46B-955C-D6D0-0B8A-9C13B0515654}"/>
              </a:ext>
            </a:extLst>
          </p:cNvPr>
          <p:cNvPicPr>
            <a:picLocks noChangeAspect="1"/>
          </p:cNvPicPr>
          <p:nvPr/>
        </p:nvPicPr>
        <p:blipFill rotWithShape="1">
          <a:blip r:embed="rId3"/>
          <a:srcRect l="19946" t="11613" r="1170" b="5226"/>
          <a:stretch/>
        </p:blipFill>
        <p:spPr>
          <a:xfrm>
            <a:off x="5995363" y="0"/>
            <a:ext cx="5995354" cy="3321074"/>
          </a:xfrm>
          <a:prstGeom prst="rect">
            <a:avLst/>
          </a:prstGeom>
        </p:spPr>
      </p:pic>
      <p:pic>
        <p:nvPicPr>
          <p:cNvPr id="9" name="Picture 8">
            <a:extLst>
              <a:ext uri="{FF2B5EF4-FFF2-40B4-BE49-F238E27FC236}">
                <a16:creationId xmlns:a16="http://schemas.microsoft.com/office/drawing/2014/main" id="{1F6B4907-3A8E-6A6D-6EC0-DA718EEA170A}"/>
              </a:ext>
            </a:extLst>
          </p:cNvPr>
          <p:cNvPicPr>
            <a:picLocks noChangeAspect="1"/>
          </p:cNvPicPr>
          <p:nvPr/>
        </p:nvPicPr>
        <p:blipFill rotWithShape="1">
          <a:blip r:embed="rId4"/>
          <a:srcRect l="1170" t="14517" r="43670" b="6078"/>
          <a:stretch/>
        </p:blipFill>
        <p:spPr>
          <a:xfrm>
            <a:off x="57554" y="1454915"/>
            <a:ext cx="5718243" cy="4628095"/>
          </a:xfrm>
          <a:prstGeom prst="rect">
            <a:avLst/>
          </a:prstGeom>
        </p:spPr>
      </p:pic>
    </p:spTree>
    <p:extLst>
      <p:ext uri="{BB962C8B-B14F-4D97-AF65-F5344CB8AC3E}">
        <p14:creationId xmlns:p14="http://schemas.microsoft.com/office/powerpoint/2010/main" val="4061630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D04D-02C1-24F6-D32C-1D8632384D8D}"/>
              </a:ext>
            </a:extLst>
          </p:cNvPr>
          <p:cNvSpPr>
            <a:spLocks noGrp="1"/>
          </p:cNvSpPr>
          <p:nvPr>
            <p:ph type="title"/>
          </p:nvPr>
        </p:nvSpPr>
        <p:spPr>
          <a:xfrm>
            <a:off x="838200" y="484394"/>
            <a:ext cx="10515600" cy="1325563"/>
          </a:xfrm>
        </p:spPr>
        <p:txBody>
          <a:bodyPr>
            <a:normAutofit/>
          </a:bodyPr>
          <a:lstStyle/>
          <a:p>
            <a:r>
              <a:rPr lang="en-US" sz="5400" b="1" u="sng" dirty="0"/>
              <a:t>Basics Of Security Testing - </a:t>
            </a:r>
          </a:p>
        </p:txBody>
      </p:sp>
      <p:sp>
        <p:nvSpPr>
          <p:cNvPr id="3" name="Content Placeholder 2">
            <a:extLst>
              <a:ext uri="{FF2B5EF4-FFF2-40B4-BE49-F238E27FC236}">
                <a16:creationId xmlns:a16="http://schemas.microsoft.com/office/drawing/2014/main" id="{72615281-1D79-D9F4-4A6C-D9CB990E29FF}"/>
              </a:ext>
            </a:extLst>
          </p:cNvPr>
          <p:cNvSpPr>
            <a:spLocks noGrp="1"/>
          </p:cNvSpPr>
          <p:nvPr>
            <p:ph idx="1"/>
          </p:nvPr>
        </p:nvSpPr>
        <p:spPr>
          <a:xfrm>
            <a:off x="838200" y="2366825"/>
            <a:ext cx="10515600" cy="4351338"/>
          </a:xfrm>
        </p:spPr>
        <p:txBody>
          <a:bodyPr/>
          <a:lstStyle/>
          <a:p>
            <a:r>
              <a:rPr lang="en-US" dirty="0"/>
              <a:t>URL Manipulation</a:t>
            </a:r>
          </a:p>
          <a:p>
            <a:r>
              <a:rPr lang="en-US" dirty="0"/>
              <a:t>SQL INJECTION</a:t>
            </a:r>
          </a:p>
          <a:p>
            <a:r>
              <a:rPr lang="en-US" dirty="0"/>
              <a:t>Cookie Based Testing</a:t>
            </a:r>
          </a:p>
          <a:p>
            <a:r>
              <a:rPr lang="en-US" dirty="0"/>
              <a:t>Cross-site Scripting (XSS)</a:t>
            </a:r>
          </a:p>
          <a:p>
            <a:r>
              <a:rPr lang="en-US" dirty="0"/>
              <a:t>Brute Force Attack</a:t>
            </a:r>
          </a:p>
          <a:p>
            <a:r>
              <a:rPr lang="en-US" dirty="0"/>
              <a:t>Session Expiry</a:t>
            </a:r>
          </a:p>
        </p:txBody>
      </p:sp>
      <p:pic>
        <p:nvPicPr>
          <p:cNvPr id="5" name="Picture 4">
            <a:extLst>
              <a:ext uri="{FF2B5EF4-FFF2-40B4-BE49-F238E27FC236}">
                <a16:creationId xmlns:a16="http://schemas.microsoft.com/office/drawing/2014/main" id="{F6D58A0B-6C8F-EB7D-A1D0-1264EF938041}"/>
              </a:ext>
            </a:extLst>
          </p:cNvPr>
          <p:cNvPicPr>
            <a:picLocks noChangeAspect="1"/>
          </p:cNvPicPr>
          <p:nvPr/>
        </p:nvPicPr>
        <p:blipFill>
          <a:blip r:embed="rId2"/>
          <a:stretch>
            <a:fillRect/>
          </a:stretch>
        </p:blipFill>
        <p:spPr>
          <a:xfrm>
            <a:off x="6228522" y="1970003"/>
            <a:ext cx="5257800" cy="4078480"/>
          </a:xfrm>
          <a:prstGeom prst="rect">
            <a:avLst/>
          </a:prstGeom>
        </p:spPr>
      </p:pic>
    </p:spTree>
    <p:extLst>
      <p:ext uri="{BB962C8B-B14F-4D97-AF65-F5344CB8AC3E}">
        <p14:creationId xmlns:p14="http://schemas.microsoft.com/office/powerpoint/2010/main" val="4188196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9FD8819-C16B-11B7-E637-0C627306B692}"/>
              </a:ext>
            </a:extLst>
          </p:cNvPr>
          <p:cNvPicPr>
            <a:picLocks noGrp="1" noChangeAspect="1"/>
          </p:cNvPicPr>
          <p:nvPr>
            <p:ph idx="1"/>
          </p:nvPr>
        </p:nvPicPr>
        <p:blipFill rotWithShape="1">
          <a:blip r:embed="rId2"/>
          <a:srcRect t="3800" r="2247" b="13746"/>
          <a:stretch/>
        </p:blipFill>
        <p:spPr>
          <a:xfrm>
            <a:off x="-351115" y="-84200"/>
            <a:ext cx="6354355" cy="3597399"/>
          </a:xfrm>
        </p:spPr>
      </p:pic>
      <p:pic>
        <p:nvPicPr>
          <p:cNvPr id="13" name="Picture 12">
            <a:extLst>
              <a:ext uri="{FF2B5EF4-FFF2-40B4-BE49-F238E27FC236}">
                <a16:creationId xmlns:a16="http://schemas.microsoft.com/office/drawing/2014/main" id="{A1ECCF68-6E24-797C-9A05-D877FF286235}"/>
              </a:ext>
            </a:extLst>
          </p:cNvPr>
          <p:cNvPicPr>
            <a:picLocks noChangeAspect="1"/>
          </p:cNvPicPr>
          <p:nvPr/>
        </p:nvPicPr>
        <p:blipFill rotWithShape="1">
          <a:blip r:embed="rId3"/>
          <a:srcRect l="5978" t="4809" r="6087" b="6645"/>
          <a:stretch/>
        </p:blipFill>
        <p:spPr>
          <a:xfrm>
            <a:off x="0" y="3572025"/>
            <a:ext cx="5804264" cy="3285975"/>
          </a:xfrm>
          <a:prstGeom prst="rect">
            <a:avLst/>
          </a:prstGeom>
        </p:spPr>
      </p:pic>
      <p:pic>
        <p:nvPicPr>
          <p:cNvPr id="17" name="Picture 16">
            <a:extLst>
              <a:ext uri="{FF2B5EF4-FFF2-40B4-BE49-F238E27FC236}">
                <a16:creationId xmlns:a16="http://schemas.microsoft.com/office/drawing/2014/main" id="{8A8CE756-A017-C73A-D737-F0EC7AE76CD2}"/>
              </a:ext>
            </a:extLst>
          </p:cNvPr>
          <p:cNvPicPr>
            <a:picLocks noChangeAspect="1"/>
          </p:cNvPicPr>
          <p:nvPr/>
        </p:nvPicPr>
        <p:blipFill rotWithShape="1">
          <a:blip r:embed="rId4"/>
          <a:srcRect l="28371" t="16601" r="4238" b="6840"/>
          <a:stretch/>
        </p:blipFill>
        <p:spPr>
          <a:xfrm>
            <a:off x="6096000" y="1399706"/>
            <a:ext cx="6354354" cy="4058587"/>
          </a:xfrm>
          <a:prstGeom prst="rect">
            <a:avLst/>
          </a:prstGeom>
        </p:spPr>
      </p:pic>
    </p:spTree>
    <p:extLst>
      <p:ext uri="{BB962C8B-B14F-4D97-AF65-F5344CB8AC3E}">
        <p14:creationId xmlns:p14="http://schemas.microsoft.com/office/powerpoint/2010/main" val="361818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6600-6718-6324-24EC-3EA3479CA09B}"/>
              </a:ext>
            </a:extLst>
          </p:cNvPr>
          <p:cNvSpPr>
            <a:spLocks noGrp="1"/>
          </p:cNvSpPr>
          <p:nvPr>
            <p:ph type="title"/>
          </p:nvPr>
        </p:nvSpPr>
        <p:spPr>
          <a:xfrm>
            <a:off x="7964556" y="1249162"/>
            <a:ext cx="3820843" cy="507711"/>
          </a:xfrm>
        </p:spPr>
        <p:txBody>
          <a:bodyPr>
            <a:normAutofit fontScale="90000"/>
          </a:bodyPr>
          <a:lstStyle/>
          <a:p>
            <a:r>
              <a:rPr lang="en-US" b="1" u="sng" dirty="0"/>
              <a:t>ELK Data Views and Kibana dashboard</a:t>
            </a:r>
          </a:p>
        </p:txBody>
      </p:sp>
      <p:pic>
        <p:nvPicPr>
          <p:cNvPr id="5" name="Content Placeholder 4">
            <a:extLst>
              <a:ext uri="{FF2B5EF4-FFF2-40B4-BE49-F238E27FC236}">
                <a16:creationId xmlns:a16="http://schemas.microsoft.com/office/drawing/2014/main" id="{87DA1117-93D9-C592-441E-AA0E5A0D7AA6}"/>
              </a:ext>
            </a:extLst>
          </p:cNvPr>
          <p:cNvPicPr>
            <a:picLocks noGrp="1" noChangeAspect="1"/>
          </p:cNvPicPr>
          <p:nvPr>
            <p:ph idx="1"/>
          </p:nvPr>
        </p:nvPicPr>
        <p:blipFill rotWithShape="1">
          <a:blip r:embed="rId2"/>
          <a:srcRect l="1488" t="16947" r="772" b="4408"/>
          <a:stretch/>
        </p:blipFill>
        <p:spPr>
          <a:xfrm>
            <a:off x="0" y="0"/>
            <a:ext cx="6974860" cy="3830456"/>
          </a:xfrm>
          <a:effectLst>
            <a:glow rad="127000">
              <a:schemeClr val="accent1">
                <a:alpha val="0"/>
              </a:schemeClr>
            </a:glow>
            <a:outerShdw blurRad="50800" dist="50800" dir="5400000" algn="ctr" rotWithShape="0">
              <a:srgbClr val="000000">
                <a:alpha val="0"/>
              </a:srgbClr>
            </a:outerShdw>
            <a:reflection stA="0" endPos="65000" dir="5400000" sy="-100000" algn="bl" rotWithShape="0"/>
          </a:effectLst>
        </p:spPr>
      </p:pic>
      <p:pic>
        <p:nvPicPr>
          <p:cNvPr id="7" name="Picture 6">
            <a:extLst>
              <a:ext uri="{FF2B5EF4-FFF2-40B4-BE49-F238E27FC236}">
                <a16:creationId xmlns:a16="http://schemas.microsoft.com/office/drawing/2014/main" id="{9E90CE1D-5FF0-B31F-A806-69E7A1161FB6}"/>
              </a:ext>
            </a:extLst>
          </p:cNvPr>
          <p:cNvPicPr>
            <a:picLocks noChangeAspect="1"/>
          </p:cNvPicPr>
          <p:nvPr/>
        </p:nvPicPr>
        <p:blipFill rotWithShape="1">
          <a:blip r:embed="rId3"/>
          <a:srcRect t="18535" r="2283" b="6259"/>
          <a:stretch/>
        </p:blipFill>
        <p:spPr>
          <a:xfrm>
            <a:off x="5217139" y="3384971"/>
            <a:ext cx="6974861" cy="3432313"/>
          </a:xfrm>
          <a:prstGeom prst="rect">
            <a:avLst/>
          </a:prstGeom>
        </p:spPr>
      </p:pic>
    </p:spTree>
    <p:extLst>
      <p:ext uri="{BB962C8B-B14F-4D97-AF65-F5344CB8AC3E}">
        <p14:creationId xmlns:p14="http://schemas.microsoft.com/office/powerpoint/2010/main" val="2356683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2.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2569</TotalTime>
  <Words>1057</Words>
  <Application>Microsoft Office PowerPoint</Application>
  <PresentationFormat>Widescreen</PresentationFormat>
  <Paragraphs>145</Paragraphs>
  <Slides>54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Arial</vt:lpstr>
      <vt:lpstr>Calibri</vt:lpstr>
      <vt:lpstr>Calibri Light</vt:lpstr>
      <vt:lpstr>source-serif-pro</vt:lpstr>
      <vt:lpstr>Office Theme</vt:lpstr>
      <vt:lpstr>Testing</vt:lpstr>
      <vt:lpstr>Capturing HTTPS Request in Postman - </vt:lpstr>
      <vt:lpstr>Capturing HTTPS Request in JMeter - </vt:lpstr>
      <vt:lpstr>Mobile App Testing - </vt:lpstr>
      <vt:lpstr>NFT Portal Testing - </vt:lpstr>
      <vt:lpstr>UCM Backoffice Testing -</vt:lpstr>
      <vt:lpstr>Basics Of Security Testing - </vt:lpstr>
      <vt:lpstr>PowerPoint Presentation</vt:lpstr>
      <vt:lpstr>ELK Data Views and Kibana dashboard</vt:lpstr>
      <vt:lpstr>SapidBlue Website Verification</vt:lpstr>
      <vt:lpstr>THANK YOU</vt:lpstr>
      <vt:lpstr>Testing</vt:lpstr>
      <vt:lpstr>Feedback - </vt:lpstr>
      <vt:lpstr>Mobile App Testing -</vt:lpstr>
      <vt:lpstr>GLIMPSE-</vt:lpstr>
      <vt:lpstr>Web Application Testing   (UCM Backoffice)</vt:lpstr>
      <vt:lpstr>PowerPoint Presentation</vt:lpstr>
      <vt:lpstr>More Working……</vt:lpstr>
      <vt:lpstr>THANK YOU</vt:lpstr>
      <vt:lpstr>Testing</vt:lpstr>
      <vt:lpstr>Mobile App Testing</vt:lpstr>
      <vt:lpstr>Consumer app bugs</vt:lpstr>
      <vt:lpstr>PowerPoint Presentation</vt:lpstr>
      <vt:lpstr>Web Application Testing   (UCM Backoffice)</vt:lpstr>
      <vt:lpstr>PowerPoint Presentation</vt:lpstr>
      <vt:lpstr>USER REGISTRATION - while selecting Business, it's giving error on console.</vt:lpstr>
      <vt:lpstr>NFT Marketplace web testing</vt:lpstr>
      <vt:lpstr>NFT Marketplace bug Report</vt:lpstr>
      <vt:lpstr>If we reject meta mask transaction, then it’s showing this error</vt:lpstr>
      <vt:lpstr>THANK YOU</vt:lpstr>
      <vt:lpstr>JMeter and ELK Stack</vt:lpstr>
      <vt:lpstr>Feedback</vt:lpstr>
      <vt:lpstr>JMeter</vt:lpstr>
      <vt:lpstr>PowerPoint Presentation</vt:lpstr>
      <vt:lpstr>PowerPoint Presentation</vt:lpstr>
      <vt:lpstr>PowerPoint Presentation</vt:lpstr>
      <vt:lpstr>HTML Reports</vt:lpstr>
      <vt:lpstr>PowerPoint Presentation</vt:lpstr>
      <vt:lpstr>Snapshot and Backup Management</vt:lpstr>
      <vt:lpstr>PowerPoint Presentation</vt:lpstr>
      <vt:lpstr>ELK ML -</vt:lpstr>
      <vt:lpstr>PowerPoint Presentation</vt:lpstr>
      <vt:lpstr>THANK YOU</vt:lpstr>
      <vt:lpstr>JMeter and ELK Stack</vt:lpstr>
      <vt:lpstr>JMeter</vt:lpstr>
      <vt:lpstr>PowerPoint Presentation</vt:lpstr>
      <vt:lpstr>How This Works?</vt:lpstr>
      <vt:lpstr>ELK Stack</vt:lpstr>
      <vt:lpstr>Elasticsearch</vt:lpstr>
      <vt:lpstr>Kibana</vt:lpstr>
      <vt:lpstr>PowerPoint Presentation</vt:lpstr>
      <vt:lpstr>How This Works?</vt:lpstr>
      <vt:lpstr>More Working……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JMeter and ELK Stack</dc:title>
  <dc:creator>Apoorv Gupta</dc:creator>
  <cp:lastModifiedBy>Apoorv Gupta</cp:lastModifiedBy>
  <cp:revision>43</cp:revision>
  <dcterms:created xsi:type="dcterms:W3CDTF">2022-09-13T04:57:09Z</dcterms:created>
  <dcterms:modified xsi:type="dcterms:W3CDTF">2023-03-22T05:13:28Z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